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4" r:id="rId1"/>
  </p:sldMasterIdLst>
  <p:notesMasterIdLst>
    <p:notesMasterId r:id="rId6"/>
  </p:notesMasterIdLst>
  <p:handoutMasterIdLst>
    <p:handoutMasterId r:id="rId7"/>
  </p:handoutMasterIdLst>
  <p:sldIdLst>
    <p:sldId id="1566" r:id="rId2"/>
    <p:sldId id="1567" r:id="rId3"/>
    <p:sldId id="1568" r:id="rId4"/>
    <p:sldId id="1569" r:id="rId5"/>
  </p:sldIdLst>
  <p:sldSz cx="9144000" cy="6858000" type="screen4x3"/>
  <p:notesSz cx="6797675" cy="9926638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1600" b="1" i="1" u="sng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600" b="1" i="1" u="sng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600" b="1" i="1" u="sng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600" b="1" i="1" u="sng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600" b="1" i="1" u="sng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b="1" i="1" u="sng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b="1" i="1" u="sng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b="1" i="1" u="sng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b="1" i="1" u="sng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006600"/>
    <a:srgbClr val="AC0000"/>
    <a:srgbClr val="6600CC"/>
    <a:srgbClr val="A2DCFC"/>
    <a:srgbClr val="AEEDF4"/>
    <a:srgbClr val="A3E3F7"/>
    <a:srgbClr val="5EDDEA"/>
    <a:srgbClr val="660033"/>
    <a:srgbClr val="663300"/>
    <a:srgbClr val="CC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6276" autoAdjust="0"/>
    <p:restoredTop sz="95238" autoAdjust="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3808" tIns="46907" rIns="93808" bIns="46907" numCol="1" anchor="t" anchorCtr="0" compatLnSpc="1">
            <a:prstTxWarp prst="textNoShape">
              <a:avLst/>
            </a:prstTxWarp>
          </a:bodyPr>
          <a:lstStyle>
            <a:lvl1pPr algn="l" defTabSz="939518">
              <a:defRPr sz="1200" b="1" i="0" u="none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3808" tIns="46907" rIns="93808" bIns="46907" numCol="1" anchor="t" anchorCtr="0" compatLnSpc="1">
            <a:prstTxWarp prst="textNoShape">
              <a:avLst/>
            </a:prstTxWarp>
          </a:bodyPr>
          <a:lstStyle>
            <a:lvl1pPr algn="r" defTabSz="939518">
              <a:defRPr sz="1200" b="1" i="0" u="none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6400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3808" tIns="46907" rIns="93808" bIns="46907" numCol="1" anchor="b" anchorCtr="0" compatLnSpc="1">
            <a:prstTxWarp prst="textNoShape">
              <a:avLst/>
            </a:prstTxWarp>
          </a:bodyPr>
          <a:lstStyle>
            <a:lvl1pPr algn="l" defTabSz="939518">
              <a:defRPr sz="1200" b="1" i="0" u="none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3808" tIns="46907" rIns="93808" bIns="46907" numCol="1" anchor="b" anchorCtr="0" compatLnSpc="1">
            <a:prstTxWarp prst="textNoShape">
              <a:avLst/>
            </a:prstTxWarp>
          </a:bodyPr>
          <a:lstStyle>
            <a:lvl1pPr algn="r" defTabSz="939518">
              <a:defRPr sz="1200" b="1" i="0" u="none">
                <a:latin typeface="Times New Roman" pitchFamily="18" charset="0"/>
              </a:defRPr>
            </a:lvl1pPr>
          </a:lstStyle>
          <a:p>
            <a:pPr>
              <a:defRPr/>
            </a:pPr>
            <a:fld id="{505F6A68-F993-4A64-9C09-A53BF0FF22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73511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71800" cy="46196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340" tIns="45667" rIns="91340" bIns="45667" numCol="1" anchor="t" anchorCtr="0" compatLnSpc="1">
            <a:prstTxWarp prst="textNoShape">
              <a:avLst/>
            </a:prstTxWarp>
          </a:bodyPr>
          <a:lstStyle>
            <a:lvl1pPr algn="l">
              <a:defRPr sz="1200" b="0" i="0" u="none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2"/>
            <a:ext cx="2895600" cy="46196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340" tIns="45667" rIns="91340" bIns="45667" numCol="1" anchor="t" anchorCtr="0" compatLnSpc="1">
            <a:prstTxWarp prst="textNoShape">
              <a:avLst/>
            </a:prstTxWarp>
          </a:bodyPr>
          <a:lstStyle>
            <a:lvl1pPr algn="r">
              <a:defRPr sz="1200" b="0" i="0" u="none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1388" y="768350"/>
            <a:ext cx="4902200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51390"/>
            <a:ext cx="4953000" cy="444023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340" tIns="45667" rIns="91340" bIns="456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013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3400"/>
            <a:ext cx="2971800" cy="5365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340" tIns="45667" rIns="91340" bIns="45667" numCol="1" anchor="b" anchorCtr="0" compatLnSpc="1">
            <a:prstTxWarp prst="textNoShape">
              <a:avLst/>
            </a:prstTxWarp>
          </a:bodyPr>
          <a:lstStyle>
            <a:lvl1pPr algn="l">
              <a:defRPr sz="1200" b="0" i="0" u="none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3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423400"/>
            <a:ext cx="2895600" cy="5365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340" tIns="45667" rIns="91340" bIns="45667" numCol="1" anchor="b" anchorCtr="0" compatLnSpc="1">
            <a:prstTxWarp prst="textNoShape">
              <a:avLst/>
            </a:prstTxWarp>
          </a:bodyPr>
          <a:lstStyle>
            <a:lvl1pPr algn="r">
              <a:defRPr sz="1200" b="0" i="0" u="none">
                <a:latin typeface="Times New Roman" pitchFamily="18" charset="0"/>
              </a:defRPr>
            </a:lvl1pPr>
          </a:lstStyle>
          <a:p>
            <a:pPr>
              <a:defRPr/>
            </a:pPr>
            <a:fld id="{CBA816AE-FE85-4FBD-97C9-D061BAE3D1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78335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CB536-EA95-4036-8220-4396555D6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80525063"/>
      </p:ext>
    </p:extLst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4F375-C500-4155-A494-0843BDA5F8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2656664"/>
      </p:ext>
    </p:extLst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2790C-8913-45A1-A9AA-07D92F9B84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2288571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2B0F0-8E85-4B2A-AD8C-8A18721F5B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4100915"/>
      </p:ext>
    </p:extLst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AEAF6-5134-4FA6-81DC-1A54388C35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130370"/>
      </p:ext>
    </p:extLst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2D7CD-4D63-4D00-B32D-B6ABB3D3A7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3321690"/>
      </p:ext>
    </p:extLst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E743E-3C98-4126-80D3-4527C01FC6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5938726"/>
      </p:ext>
    </p:extLst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45473-7665-4C13-82E1-57396394B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5140796"/>
      </p:ext>
    </p:extLst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A46E3-C15D-4159-8436-7BFDB49116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8106922"/>
      </p:ext>
    </p:extLst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62CC7-7935-4BEC-BA67-97942070D4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2907930"/>
      </p:ext>
    </p:extLst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1B939-B78F-43A4-8A56-14D181355B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9988341"/>
      </p:ext>
    </p:extLst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56323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i="0" u="none"/>
            </a:p>
          </p:txBody>
        </p:sp>
        <p:sp>
          <p:nvSpPr>
            <p:cNvPr id="1033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632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defRPr sz="1400" i="0" u="none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i="0" u="none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i="0" u="none">
                <a:latin typeface="Times New Roman" pitchFamily="18" charset="0"/>
              </a:defRPr>
            </a:lvl1pPr>
          </a:lstStyle>
          <a:p>
            <a:pPr>
              <a:defRPr/>
            </a:pPr>
            <a:fld id="{8D2C9F18-13A5-4476-8790-E4938A703B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22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747" r:id="rId1"/>
    <p:sldLayoutId id="2147485748" r:id="rId2"/>
    <p:sldLayoutId id="2147485749" r:id="rId3"/>
    <p:sldLayoutId id="2147485750" r:id="rId4"/>
    <p:sldLayoutId id="2147485751" r:id="rId5"/>
    <p:sldLayoutId id="2147485752" r:id="rId6"/>
    <p:sldLayoutId id="2147485753" r:id="rId7"/>
    <p:sldLayoutId id="2147485754" r:id="rId8"/>
    <p:sldLayoutId id="2147485755" r:id="rId9"/>
    <p:sldLayoutId id="2147485756" r:id="rId10"/>
    <p:sldLayoutId id="2147485757" r:id="rId11"/>
  </p:sldLayoutIdLst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xit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9" presetClass="exit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9" presetClass="exit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9" presetClass="exit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9" presetClass="exit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9" presetClass="exit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/>
      <p:bldP spid="56325" grpId="1"/>
      <p:bldP spid="9223" grpId="0" build="p">
        <p:tmplLst>
          <p:tmpl lvl="1">
            <p:tnLst>
              <p:par>
                <p:cTn presetID="39" presetClass="entr" presetSubtype="0" ac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/20"/>
                          </p:val>
                        </p:tav>
                        <p:tav tm="50000">
                          <p:val>
                            <p:strVal val="#ppt_h/2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5000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3"/>
                          </p:val>
                        </p:tav>
                        <p:tav tm="5000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39" presetClass="entr" presetSubtype="0" ac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/20"/>
                          </p:val>
                        </p:tav>
                        <p:tav tm="50000">
                          <p:val>
                            <p:strVal val="#ppt_h/2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5000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3"/>
                          </p:val>
                        </p:tav>
                        <p:tav tm="5000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39" presetClass="entr" presetSubtype="0" ac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/20"/>
                          </p:val>
                        </p:tav>
                        <p:tav tm="50000">
                          <p:val>
                            <p:strVal val="#ppt_h/2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5000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3"/>
                          </p:val>
                        </p:tav>
                        <p:tav tm="5000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39" presetClass="entr" presetSubtype="0" ac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/20"/>
                          </p:val>
                        </p:tav>
                        <p:tav tm="50000">
                          <p:val>
                            <p:strVal val="#ppt_h/2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5000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3"/>
                          </p:val>
                        </p:tav>
                        <p:tav tm="5000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39" presetClass="entr" presetSubtype="0" ac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/20"/>
                          </p:val>
                        </p:tav>
                        <p:tav tm="50000">
                          <p:val>
                            <p:strVal val="#ppt_h/2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5000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3"/>
                          </p:val>
                        </p:tav>
                        <p:tav tm="5000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223" grpId="1" build="allAtOnce">
        <p:tmplLst>
          <p:tmpl lvl="1">
            <p:tnLst>
              <p:par>
                <p:cTn presetID="39" presetClass="exit" presetSubtype="0" decel="100000" fill="hold" nodeType="withEffect">
                  <p:stCondLst>
                    <p:cond delay="0"/>
                  </p:stCondLst>
                  <p:childTnLst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ppt_h"/>
                          </p:val>
                        </p:tav>
                        <p:tav tm="50000">
                          <p:val>
                            <p:strVal val="ppt_h/20"/>
                          </p:val>
                        </p:tav>
                        <p:tav tm="100000">
                          <p:val>
                            <p:strVal val="ppt_h/20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ppt_w"/>
                          </p:val>
                        </p:tav>
                        <p:tav tm="50000">
                          <p:val>
                            <p:strVal val="ppt_w+.3"/>
                          </p:val>
                        </p:tav>
                        <p:tav tm="100000">
                          <p:val>
                            <p:strVal val="ppt_w+.3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ppt_x"/>
                          </p:val>
                        </p:tav>
                        <p:tav tm="50000">
                          <p:val>
                            <p:strVal val="ppt_x"/>
                          </p:val>
                        </p:tav>
                        <p:tav tm="100000">
                          <p:val>
                            <p:strVal val="ppt_x-.3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ppt_y"/>
                          </p:val>
                        </p:tav>
                        <p:tav tm="100000">
                          <p:val>
                            <p:strVal val="ppt_y"/>
                          </p:val>
                        </p:tav>
                      </p:tavLst>
                    </p:anim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92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39" presetClass="exit" presetSubtype="0" decel="100000" fill="hold" nodeType="withEffect">
                  <p:stCondLst>
                    <p:cond delay="0"/>
                  </p:stCondLst>
                  <p:childTnLst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ppt_h"/>
                          </p:val>
                        </p:tav>
                        <p:tav tm="50000">
                          <p:val>
                            <p:strVal val="ppt_h/20"/>
                          </p:val>
                        </p:tav>
                        <p:tav tm="100000">
                          <p:val>
                            <p:strVal val="ppt_h/20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ppt_w"/>
                          </p:val>
                        </p:tav>
                        <p:tav tm="50000">
                          <p:val>
                            <p:strVal val="ppt_w+.3"/>
                          </p:val>
                        </p:tav>
                        <p:tav tm="100000">
                          <p:val>
                            <p:strVal val="ppt_w+.3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ppt_x"/>
                          </p:val>
                        </p:tav>
                        <p:tav tm="50000">
                          <p:val>
                            <p:strVal val="ppt_x"/>
                          </p:val>
                        </p:tav>
                        <p:tav tm="100000">
                          <p:val>
                            <p:strVal val="ppt_x-.3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ppt_y"/>
                          </p:val>
                        </p:tav>
                        <p:tav tm="100000">
                          <p:val>
                            <p:strVal val="ppt_y"/>
                          </p:val>
                        </p:tav>
                      </p:tavLst>
                    </p:anim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92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39" presetClass="exit" presetSubtype="0" decel="100000" fill="hold" nodeType="withEffect">
                  <p:stCondLst>
                    <p:cond delay="0"/>
                  </p:stCondLst>
                  <p:childTnLst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ppt_h"/>
                          </p:val>
                        </p:tav>
                        <p:tav tm="50000">
                          <p:val>
                            <p:strVal val="ppt_h/20"/>
                          </p:val>
                        </p:tav>
                        <p:tav tm="100000">
                          <p:val>
                            <p:strVal val="ppt_h/20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ppt_w"/>
                          </p:val>
                        </p:tav>
                        <p:tav tm="50000">
                          <p:val>
                            <p:strVal val="ppt_w+.3"/>
                          </p:val>
                        </p:tav>
                        <p:tav tm="100000">
                          <p:val>
                            <p:strVal val="ppt_w+.3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ppt_x"/>
                          </p:val>
                        </p:tav>
                        <p:tav tm="50000">
                          <p:val>
                            <p:strVal val="ppt_x"/>
                          </p:val>
                        </p:tav>
                        <p:tav tm="100000">
                          <p:val>
                            <p:strVal val="ppt_x-.3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ppt_y"/>
                          </p:val>
                        </p:tav>
                        <p:tav tm="100000">
                          <p:val>
                            <p:strVal val="ppt_y"/>
                          </p:val>
                        </p:tav>
                      </p:tavLst>
                    </p:anim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92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39" presetClass="exit" presetSubtype="0" decel="100000" fill="hold" nodeType="withEffect">
                  <p:stCondLst>
                    <p:cond delay="0"/>
                  </p:stCondLst>
                  <p:childTnLst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ppt_h"/>
                          </p:val>
                        </p:tav>
                        <p:tav tm="50000">
                          <p:val>
                            <p:strVal val="ppt_h/20"/>
                          </p:val>
                        </p:tav>
                        <p:tav tm="100000">
                          <p:val>
                            <p:strVal val="ppt_h/20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ppt_w"/>
                          </p:val>
                        </p:tav>
                        <p:tav tm="50000">
                          <p:val>
                            <p:strVal val="ppt_w+.3"/>
                          </p:val>
                        </p:tav>
                        <p:tav tm="100000">
                          <p:val>
                            <p:strVal val="ppt_w+.3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ppt_x"/>
                          </p:val>
                        </p:tav>
                        <p:tav tm="50000">
                          <p:val>
                            <p:strVal val="ppt_x"/>
                          </p:val>
                        </p:tav>
                        <p:tav tm="100000">
                          <p:val>
                            <p:strVal val="ppt_x-.3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ppt_y"/>
                          </p:val>
                        </p:tav>
                        <p:tav tm="100000">
                          <p:val>
                            <p:strVal val="ppt_y"/>
                          </p:val>
                        </p:tav>
                      </p:tavLst>
                    </p:anim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92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39" presetClass="exit" presetSubtype="0" decel="100000" fill="hold" nodeType="withEffect">
                  <p:stCondLst>
                    <p:cond delay="0"/>
                  </p:stCondLst>
                  <p:childTnLst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ppt_h"/>
                          </p:val>
                        </p:tav>
                        <p:tav tm="50000">
                          <p:val>
                            <p:strVal val="ppt_h/20"/>
                          </p:val>
                        </p:tav>
                        <p:tav tm="100000">
                          <p:val>
                            <p:strVal val="ppt_h/20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ppt_w"/>
                          </p:val>
                        </p:tav>
                        <p:tav tm="50000">
                          <p:val>
                            <p:strVal val="ppt_w+.3"/>
                          </p:val>
                        </p:tav>
                        <p:tav tm="100000">
                          <p:val>
                            <p:strVal val="ppt_w+.3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ppt_x"/>
                          </p:val>
                        </p:tav>
                        <p:tav tm="50000">
                          <p:val>
                            <p:strVal val="ppt_x"/>
                          </p:val>
                        </p:tav>
                        <p:tav tm="100000">
                          <p:val>
                            <p:strVal val="ppt_x-.3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2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ppt_y"/>
                          </p:val>
                        </p:tav>
                        <p:tav tm="100000">
                          <p:val>
                            <p:strVal val="ppt_y"/>
                          </p:val>
                        </p:tav>
                      </p:tavLst>
                    </p:anim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92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Номер слайда 4"/>
          <p:cNvSpPr txBox="1">
            <a:spLocks noGrp="1"/>
          </p:cNvSpPr>
          <p:nvPr/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D4B21BC7-0358-47EE-BDA5-B19D89B48738}" type="slidenum">
              <a:rPr lang="ru-RU" i="0" u="none">
                <a:solidFill>
                  <a:srgbClr val="0000FF"/>
                </a:solidFill>
              </a:rPr>
              <a:pPr algn="r" eaLnBrk="1" hangingPunct="1"/>
              <a:t>1</a:t>
            </a:fld>
            <a:endParaRPr lang="ru-RU" i="0" u="none">
              <a:solidFill>
                <a:srgbClr val="0000FF"/>
              </a:solidFill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02742613"/>
              </p:ext>
            </p:extLst>
          </p:nvPr>
        </p:nvGraphicFramePr>
        <p:xfrm>
          <a:off x="467543" y="548680"/>
          <a:ext cx="7748192" cy="55356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5559"/>
                <a:gridCol w="604737"/>
                <a:gridCol w="604737"/>
                <a:gridCol w="604737"/>
                <a:gridCol w="604737"/>
                <a:gridCol w="604737"/>
                <a:gridCol w="604737"/>
                <a:gridCol w="604737"/>
                <a:gridCol w="604737"/>
                <a:gridCol w="604737"/>
              </a:tblGrid>
              <a:tr h="454023"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 smtClean="0">
                          <a:effectLst/>
                          <a:latin typeface="+mn-lt"/>
                        </a:rPr>
                        <a:t>МУЖЧИНЫ</a:t>
                      </a:r>
                      <a:endParaRPr lang="ru-RU" sz="2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79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2026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2027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2028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940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ОБЩЕУСТАНОВЛЕННЫЙ "НОВЫЙ" ПЕНСИОННЫЙ ВОЗРАСТ ДЛЯ МУЖЧИН 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62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63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64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922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ВОЗРАСТ, ОТНЕСЕННЫЙ К КАТЕГОРИИ ГРАЖДАН ПРЕДПЕНСИОННОГО ВОЗРАСТА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57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58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59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7998">
                <a:tc rowSpan="10">
                  <a:txBody>
                    <a:bodyPr/>
                    <a:lstStyle/>
                    <a:p>
                      <a:pPr algn="l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ГОД РОЖДЕНИЯ МУЖЧИН, КОТОРЫЕ ОТНОСЯТСЯ К КАТЕГОРИИ ГРАЖДАН ПРЕДПЕНСИОННОГО ВОЗРАСТА ИСХОДЯ ИЗ ОБЩЕУСТАНОВЛЕННОГО "НОВОГО" ПЕНСИОННОГО ВОЗРАСТА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79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79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1961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1961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1961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1961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79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1962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1962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1962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1962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1962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1962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79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1963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1963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1963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1963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1963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1963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1963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1963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79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1964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1964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1964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1964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1964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79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79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1966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1966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1966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79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1967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1967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79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1968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41874476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Номер слайда 4"/>
          <p:cNvSpPr txBox="1">
            <a:spLocks noGrp="1"/>
          </p:cNvSpPr>
          <p:nvPr/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D4B21BC7-0358-47EE-BDA5-B19D89B48738}" type="slidenum">
              <a:rPr lang="ru-RU" i="0" u="none">
                <a:solidFill>
                  <a:srgbClr val="0000FF"/>
                </a:solidFill>
              </a:rPr>
              <a:pPr algn="r" eaLnBrk="1" hangingPunct="1"/>
              <a:t>2</a:t>
            </a:fld>
            <a:endParaRPr lang="ru-RU" i="0" u="none">
              <a:solidFill>
                <a:srgbClr val="0000FF"/>
              </a:solidFill>
            </a:endParaRPr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25303363"/>
              </p:ext>
            </p:extLst>
          </p:nvPr>
        </p:nvGraphicFramePr>
        <p:xfrm>
          <a:off x="467544" y="552755"/>
          <a:ext cx="7748191" cy="57565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5558"/>
                <a:gridCol w="604737"/>
                <a:gridCol w="604737"/>
                <a:gridCol w="604737"/>
                <a:gridCol w="604737"/>
                <a:gridCol w="604737"/>
                <a:gridCol w="604737"/>
                <a:gridCol w="604737"/>
                <a:gridCol w="604737"/>
                <a:gridCol w="604737"/>
              </a:tblGrid>
              <a:tr h="438695"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ЖЕНЩИНЫ</a:t>
                      </a:r>
                      <a:endParaRPr lang="ru-RU" sz="2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54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2026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2027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2028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612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ОБЩЕУСТАНОВЛЕННЫЙ "НОВЫЙ" ПЕНСИОННЫЙ ВОЗРАСТ ДЛЯ ЖЕНЩИН 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57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58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59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369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ВОЗРАСТ, ОТНЕСЕННИЯ ЖЕНЩИН  К КАТЕГОРИИ ГРАЖДАН ПРЕДПЕНСИОННОГО ВОЗРАСТА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52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53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54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5492">
                <a:tc rowSpan="10">
                  <a:txBody>
                    <a:bodyPr/>
                    <a:lstStyle/>
                    <a:p>
                      <a:pPr algn="l" fontAlgn="ctr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ГОД РОЖДЕНИЯ ЖЕНЩИН, КОТОРЫЕ ОТНОСЯТСЯ К КАТЕГОРИИ ГРАЖДАН ПРЕДПЕНСИОННОГО ВОЗРАСТА ИСХОДЯ ИЗ ОБЩЕУСТАНОВЛЕННОГО "НОВОГО" ПЕНСИОННОГО ВОЗРАСТА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54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1965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54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1966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1966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1966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1966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54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1967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1967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1967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1967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1967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1967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54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1968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1968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1968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1968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1968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1968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1968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1968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54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1969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1969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1969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1969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1969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54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1970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1970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1970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1970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54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1971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1971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1971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54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1972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1972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54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5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1973</a:t>
                      </a:r>
                      <a:endParaRPr lang="ru-RU" sz="15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86714447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1744262"/>
              </p:ext>
            </p:extLst>
          </p:nvPr>
        </p:nvGraphicFramePr>
        <p:xfrm>
          <a:off x="251519" y="548680"/>
          <a:ext cx="8082166" cy="51125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04938"/>
                <a:gridCol w="630803"/>
                <a:gridCol w="630803"/>
                <a:gridCol w="630803"/>
                <a:gridCol w="630803"/>
                <a:gridCol w="630803"/>
                <a:gridCol w="630803"/>
                <a:gridCol w="630803"/>
                <a:gridCol w="630803"/>
                <a:gridCol w="630804"/>
              </a:tblGrid>
              <a:tr h="462088"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МУЖЧИНЫ - ГОССЛУЖАЩИЕ</a:t>
                      </a:r>
                      <a:endParaRPr lang="ru-RU" sz="28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9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2026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2027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2028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9143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ОБЩЕУСТАНОВЛЕННЫЙ "НОВЫЙ" ПЕНСИОННЫЙ ВОЗРАСТ ДЛЯ МУЖЧИН - ГОССЛУЖАЩИХ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62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63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64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65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65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65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65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65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65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9143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ВОЗРАСТ, ОТНЕСЕННЫЙ К КАТЕГОРИИ ГРАЖДАН ПРЕДПЕНСИОННОГО ВОЗРАСТА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57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58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59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5977">
                <a:tc rowSpan="10"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ГОД РОЖДЕНИЯ МУЖЧИН, КОТОРЫЕ ОТНОСЯТСЯ К КАТЕГОРИИ ГРАЖДАН ПРЕДПЕНСИОННОГО ВОЗРАСТА ИСХОДЯ ИЗ ОБЩЕУСТАНОВЛЕННОГО "НОВОГО" ПЕНСИОННОГО ВОЗРАСТА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59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1960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1960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59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1961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1961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1961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1961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59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1962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1962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1962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1962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1962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1962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620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1963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1963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1963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1963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1963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1963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1963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1963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59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1964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1964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1964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1964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1964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59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1965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1965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1965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1965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59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1966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1966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1966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59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1967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1967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359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1968</a:t>
                      </a:r>
                      <a:endParaRPr lang="ru-RU" sz="1400" b="1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1" name="Номер слайда 4"/>
          <p:cNvSpPr txBox="1">
            <a:spLocks noGrp="1"/>
          </p:cNvSpPr>
          <p:nvPr/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D4B21BC7-0358-47EE-BDA5-B19D89B48738}" type="slidenum">
              <a:rPr lang="ru-RU" i="0" u="none">
                <a:solidFill>
                  <a:srgbClr val="0000FF"/>
                </a:solidFill>
              </a:rPr>
              <a:pPr algn="r" eaLnBrk="1" hangingPunct="1"/>
              <a:t>3</a:t>
            </a:fld>
            <a:endParaRPr lang="ru-RU" i="0" u="none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6832377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20814935"/>
              </p:ext>
            </p:extLst>
          </p:nvPr>
        </p:nvGraphicFramePr>
        <p:xfrm>
          <a:off x="251520" y="548680"/>
          <a:ext cx="8015372" cy="50401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5062"/>
                <a:gridCol w="625590"/>
                <a:gridCol w="625590"/>
                <a:gridCol w="625590"/>
                <a:gridCol w="625590"/>
                <a:gridCol w="625590"/>
                <a:gridCol w="625590"/>
                <a:gridCol w="625590"/>
                <a:gridCol w="625590"/>
                <a:gridCol w="625590"/>
              </a:tblGrid>
              <a:tr h="486328"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ЖЕНЩИНЫ - ГОССЛУЖАЩИЕ</a:t>
                      </a:r>
                      <a:endParaRPr lang="ru-RU" sz="2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83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9622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ОБЩЕУСТАНОВЛЕННЫЙ "НОВЫЙ" ПЕНСИОННЫЙ ВОЗРАСТ ДЛЯ ЖЕНЩИН - ГОССЛУЖАЩИХ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2002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ВОЗРАСТ, ОТНЕСЕННИЯ ЖЕНЩИН  К КАТЕГОРИИ ГРАЖДАН ПРЕДПЕНСИОННОГО ВОЗРАСТА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8356">
                <a:tc rowSpan="7"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ГОД РОЖДЕНИЯ ЖЕНЩИН, КОТОРЫЕ ОТНОСЯТСЯ К КАТЕГОРИИ ГРАЖДАН ПРЕДПЕНСИОННОГО ВОЗРАСТА ИСХОДЯ ИЗ ОБЩЕУСТАНОВЛЕННОГО "НОВОГО" ПЕНСИОННОГО ВОЗРАСТА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8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8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8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863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8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1969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48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1970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310" marR="9310" marT="931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1" name="Номер слайда 4"/>
          <p:cNvSpPr txBox="1">
            <a:spLocks noGrp="1"/>
          </p:cNvSpPr>
          <p:nvPr/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 i="1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D4B21BC7-0358-47EE-BDA5-B19D89B48738}" type="slidenum">
              <a:rPr lang="ru-RU" i="0" u="none">
                <a:solidFill>
                  <a:srgbClr val="0000FF"/>
                </a:solidFill>
              </a:rPr>
              <a:pPr algn="r" eaLnBrk="1" hangingPunct="1"/>
              <a:t>4</a:t>
            </a:fld>
            <a:endParaRPr lang="ru-RU" i="0" u="none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8685134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Синий обелиск">
  <a:themeElements>
    <a:clrScheme name="">
      <a:dk1>
        <a:srgbClr val="000000"/>
      </a:dk1>
      <a:lt1>
        <a:srgbClr val="FFFFFF"/>
      </a:lt1>
      <a:dk2>
        <a:srgbClr val="000066"/>
      </a:dk2>
      <a:lt2>
        <a:srgbClr val="FFCC66"/>
      </a:lt2>
      <a:accent1>
        <a:srgbClr val="00FFFF"/>
      </a:accent1>
      <a:accent2>
        <a:srgbClr val="003366"/>
      </a:accent2>
      <a:accent3>
        <a:srgbClr val="AAAAB8"/>
      </a:accent3>
      <a:accent4>
        <a:srgbClr val="DADADA"/>
      </a:accent4>
      <a:accent5>
        <a:srgbClr val="AAFFFF"/>
      </a:accent5>
      <a:accent6>
        <a:srgbClr val="002D5C"/>
      </a:accent6>
      <a:hlink>
        <a:srgbClr val="FF0033"/>
      </a:hlink>
      <a:folHlink>
        <a:srgbClr val="FFFF00"/>
      </a:folHlink>
    </a:clrScheme>
    <a:fontScheme name="Синий обелиск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accent2"/>
          </a:solidFill>
          <a:prstDash val="solid"/>
          <a:round/>
          <a:headEnd type="oval" w="med" len="med"/>
          <a:tailEnd type="triangl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accent2"/>
          </a:solidFill>
          <a:prstDash val="solid"/>
          <a:round/>
          <a:headEnd type="oval" w="med" len="med"/>
          <a:tailEnd type="triangl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Синий обелиск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иний обелиск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иний обелиск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иний обелиск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иний обелиск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77595</TotalTime>
  <Words>398</Words>
  <Application>Microsoft Office PowerPoint</Application>
  <PresentationFormat>Экран (4:3)</PresentationFormat>
  <Paragraphs>465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1_Синий обелиск</vt:lpstr>
      <vt:lpstr>Слайд 1</vt:lpstr>
      <vt:lpstr>Слайд 2</vt:lpstr>
      <vt:lpstr>Слайд 3</vt:lpstr>
      <vt:lpstr>Слайд 4</vt:lpstr>
    </vt:vector>
  </TitlesOfParts>
  <Company>Пенсионный фонд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ОПФР по Кировской области</dc:title>
  <dc:subject>ОПФР отчет по работе</dc:subject>
  <dc:creator>Вишнякова Л.Н.</dc:creator>
  <dc:description>Для приема у губернатора</dc:description>
  <cp:lastModifiedBy>Двинянинова Ирина Николаевна</cp:lastModifiedBy>
  <cp:revision>2665</cp:revision>
  <cp:lastPrinted>2018-12-04T08:12:09Z</cp:lastPrinted>
  <dcterms:created xsi:type="dcterms:W3CDTF">2003-05-16T07:31:02Z</dcterms:created>
  <dcterms:modified xsi:type="dcterms:W3CDTF">2020-01-15T06:05:06Z</dcterms:modified>
</cp:coreProperties>
</file>