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</p:sldIdLst>
  <p:sldSz cx="9144000" cy="5143500" type="screen16x9"/>
  <p:notesSz cx="6858000" cy="9144000"/>
  <p:embeddedFontLst>
    <p:embeddedFont>
      <p:font typeface="Proxima Nova Rg" panose="0200050603000002000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">
          <p15:clr>
            <a:srgbClr val="A4A3A4"/>
          </p15:clr>
        </p15:guide>
        <p15:guide id="2" pos="1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dfPHO4lgLvYYDCyNWp+c1dzs9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37" d="100"/>
          <a:sy n="137" d="100"/>
        </p:scale>
        <p:origin x="864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Два вида ФинЗОЖ Феста и Ипотечный (кредитный марафон)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sz="1400" b="1" i="0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23"/>
              <a:buFont typeface="Proxima Nova"/>
              <a:buNone/>
              <a:defRPr sz="1823"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0" rIns="180000" bIns="36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None/>
              <a:defRPr sz="2400" b="1"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roxima Nova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 — горизонтально">
  <p:cSld name="Фото — горизонтально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>
                <a:solidFill>
                  <a:schemeClr val="lt1"/>
                </a:solidFill>
              </a:defRPr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Фото — горизонтально">
  <p:cSld name="3_Фото — горизонтально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2pPr>
            <a:lvl3pPr marL="1371600" lvl="2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4pPr>
            <a:lvl5pPr marL="2286000" lvl="4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Proxima Nova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1pPr>
            <a:lvl2pPr marL="914400" lvl="1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2pPr>
            <a:lvl3pPr marL="1371600" lvl="2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3pPr>
            <a:lvl4pPr marL="1828800" lvl="3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4pPr>
            <a:lvl5pPr marL="2286000" lvl="4" indent="-35718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/>
            </a:lvl5pPr>
            <a:lvl6pPr marL="2743200" lvl="5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9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80"/>
              <a:buFont typeface="Helvetica Neue"/>
              <a:buNone/>
            </a:pPr>
            <a:endParaRPr sz="108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D1A2F-6B89-FA1B-75E8-7FFCE75B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КУРСА </a:t>
            </a:r>
            <a:r>
              <a:rPr lang="ru-RU" dirty="0">
                <a:solidFill>
                  <a:schemeClr val="accent1"/>
                </a:solidFill>
                <a:latin typeface="+mn-lt"/>
              </a:rPr>
              <a:t>Тема</a:t>
            </a:r>
            <a:r>
              <a:rPr lang="ru-RU" sz="1800" b="1" dirty="0">
                <a:solidFill>
                  <a:schemeClr val="accent1"/>
                </a:solidFill>
                <a:latin typeface="+mn-lt"/>
              </a:rPr>
              <a:t> 3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6012712" cy="3486150"/>
          </a:xfrm>
        </p:spPr>
        <p:txBody>
          <a:bodyPr/>
          <a:lstStyle/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курсов: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 err="1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 для снижения ставки по кредиту. </a:t>
            </a:r>
          </a:p>
          <a:p>
            <a:pPr marL="15875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Обратитесь сначала в банк, где вы получаете зарплату, – обычно зарплатным клиентам банки предлагают более низкие ставки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 кредитам. Чем больше документов, тем ниже ставка по кредиту: доказательства, что вы – надежный заемщик. </a:t>
            </a:r>
          </a:p>
          <a:p>
            <a:pPr marL="15875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Хорошая кредитная история увеличит шансы на одобрение кредита по более низкой ставке. Повысить кредитный рейтинг можно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с помощью небольшого кредита, который вы без труда выплатите.</a:t>
            </a: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4E263E-2423-8D45-4421-0D9E5540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27" y="1155545"/>
            <a:ext cx="1656029" cy="3950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17BD4D-0A4F-A782-1592-862F0598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74" y="947576"/>
            <a:ext cx="740053" cy="790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688D5-8428-94E0-625E-9D436151A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419" y="2621250"/>
            <a:ext cx="984332" cy="10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2"/>
                </a:solidFill>
                <a:latin typeface="+mn-lt"/>
              </a:rPr>
              <a:t>Тема 4. Как не стать банкротом</a:t>
            </a:r>
          </a:p>
          <a:p>
            <a:pPr marL="133350" indent="0">
              <a:buNone/>
            </a:pPr>
            <a:r>
              <a:rPr lang="ru-RU" sz="1800" dirty="0">
                <a:solidFill>
                  <a:schemeClr val="accent2"/>
                </a:solidFill>
                <a:latin typeface="+mn-lt"/>
              </a:rPr>
              <a:t>Когда нет денег выплачивать кредит: что делать и чего не делать</a:t>
            </a:r>
            <a:br>
              <a:rPr lang="ru-RU" sz="1800" dirty="0">
                <a:solidFill>
                  <a:schemeClr val="accent2"/>
                </a:solidFill>
                <a:latin typeface="+mn-lt"/>
              </a:rPr>
            </a:br>
            <a:r>
              <a:rPr lang="ru-RU" sz="1800" dirty="0">
                <a:solidFill>
                  <a:schemeClr val="accent2"/>
                </a:solidFill>
                <a:latin typeface="+mn-lt"/>
              </a:rPr>
              <a:t>в этом случае</a:t>
            </a:r>
            <a:endParaRPr lang="ru-RU" sz="1800" dirty="0">
              <a:solidFill>
                <a:schemeClr val="accent1"/>
              </a:solidFill>
              <a:latin typeface="+mn-lt"/>
            </a:endParaRP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Изучить </a:t>
            </a:r>
            <a:r>
              <a:rPr lang="ru-RU" sz="1400" dirty="0" err="1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которые помогут выйти из кредитной кабалы;  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Рассказать банку о финансовых трудностях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- банк обязательно предложит решение, которое устроит обе стороны;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Выкупить свой долг у банка и коллекторов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Списать все долги: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работает банкротство физических лиц</a:t>
            </a: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 </a:t>
            </a:r>
            <a:r>
              <a:rPr lang="ru-RU" sz="1800" b="1" dirty="0">
                <a:solidFill>
                  <a:schemeClr val="accent2"/>
                </a:solidFill>
                <a:latin typeface="+mn-lt"/>
              </a:rPr>
              <a:t>Тема 4. Как не стать банкротом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Погасить старый кредит новым. Рефинансирование.</a:t>
            </a:r>
            <a:b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вы когда-то взяли кредит под высокий процент, а теперь ставки снизились, можно оформить новый кредит, погасить им старый и переплачивать меньше. Также можно объединить несколько кредитов в один. Это называется рефинансированием. Рефинансировать можно ипотеку, автокредит, потребительский кредит, долг по кредитной или дебетовой карте (овердрафт);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2"/>
                </a:solidFill>
                <a:latin typeface="+mn-lt"/>
                <a:ea typeface="Times New Roman"/>
                <a:cs typeface="Times New Roman"/>
                <a:sym typeface="Times New Roman"/>
              </a:rPr>
              <a:t>Непогашенные кредиты передаются по наследству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64C48-C4CF-0ACE-5357-2D2F8C35F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25"/>
          <a:stretch/>
        </p:blipFill>
        <p:spPr>
          <a:xfrm>
            <a:off x="685800" y="3594710"/>
            <a:ext cx="7772400" cy="965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2970FD-28D3-8746-C989-C4ABE5D4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67" y="3457903"/>
            <a:ext cx="1622753" cy="794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8DE38-3BB3-085E-4602-8A1133CC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19" y="3198078"/>
            <a:ext cx="491054" cy="4910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CF6A25-F0F1-DBD8-A0CA-6FFAFA5BB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52" y="3526306"/>
            <a:ext cx="1549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BC0EFE-D2A4-AA81-0600-78997E5D9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84" y="611987"/>
            <a:ext cx="914400" cy="1066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A5D93-E559-82FE-9BCC-4ADEDB47E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625209"/>
            <a:ext cx="3499780" cy="3650933"/>
          </a:xfrm>
          <a:prstGeom prst="rect">
            <a:avLst/>
          </a:prstGeom>
        </p:spPr>
      </p:pic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633412" y="383151"/>
            <a:ext cx="6888265" cy="48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rtl="0">
              <a:spcBef>
                <a:spcPts val="1400"/>
              </a:spcBef>
              <a:spcAft>
                <a:spcPts val="140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+mn-lt"/>
              </a:rPr>
              <a:t>Всероссийский кредитный марафон </a:t>
            </a:r>
            <a:r>
              <a:rPr lang="ru-RU" b="0" dirty="0">
                <a:latin typeface="+mn-lt"/>
              </a:rPr>
              <a:t/>
            </a:r>
            <a:br>
              <a:rPr lang="ru-RU" b="0" dirty="0">
                <a:latin typeface="+mn-lt"/>
              </a:rPr>
            </a:br>
            <a:endParaRPr lang="ru-RU" b="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9FBC7-B232-F260-222D-49529ADA4357}"/>
              </a:ext>
            </a:extLst>
          </p:cNvPr>
          <p:cNvSpPr txBox="1"/>
          <p:nvPr/>
        </p:nvSpPr>
        <p:spPr>
          <a:xfrm>
            <a:off x="2352907" y="3373935"/>
            <a:ext cx="5631366" cy="14875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7938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-RU" sz="1600" b="1" dirty="0">
                <a:solidFill>
                  <a:schemeClr val="accent4"/>
                </a:solidFill>
                <a:latin typeface="+mn-lt"/>
              </a:rPr>
              <a:t>Учебный марафон 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на площадках социальных сетей ВКонтакте и </a:t>
            </a:r>
            <a:r>
              <a:rPr lang="en" sz="1600" dirty="0">
                <a:solidFill>
                  <a:schemeClr val="dk1"/>
                </a:solidFill>
                <a:latin typeface="+mn-lt"/>
              </a:rPr>
              <a:t>Telegram «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Мои финансы»</a:t>
            </a:r>
            <a:br>
              <a:rPr lang="ru-RU" sz="1600" dirty="0">
                <a:solidFill>
                  <a:schemeClr val="dk1"/>
                </a:solidFill>
                <a:latin typeface="+mn-lt"/>
              </a:rPr>
            </a:br>
            <a:r>
              <a:rPr lang="ru-RU" sz="1600" b="1" dirty="0">
                <a:solidFill>
                  <a:schemeClr val="accent1"/>
                </a:solidFill>
                <a:latin typeface="+mn-lt"/>
              </a:rPr>
              <a:t>При участии </a:t>
            </a:r>
            <a:r>
              <a:rPr lang="ru-RU" sz="1600" dirty="0">
                <a:solidFill>
                  <a:schemeClr val="dk1"/>
                </a:solidFill>
                <a:latin typeface="+mn-lt"/>
              </a:rPr>
              <a:t>финансовых экспертов и блогеров </a:t>
            </a:r>
            <a:endParaRPr lang="ru-RU" sz="160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FC900-B078-D158-3084-4F7982644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1" y="2756584"/>
            <a:ext cx="2666635" cy="4995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79469-CEA1-041A-0CCE-DECF0B788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1" y="1158609"/>
            <a:ext cx="5362074" cy="1284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58551-FB02-071F-A411-35558626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1027635"/>
            <a:ext cx="7772400" cy="37039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6501C-02CF-E48B-B06B-73F5BA75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157223"/>
            <a:ext cx="6888265" cy="682727"/>
          </a:xfrm>
        </p:spPr>
        <p:txBody>
          <a:bodyPr/>
          <a:lstStyle/>
          <a:p>
            <a:r>
              <a:rPr lang="ru-RU" dirty="0"/>
              <a:t>МИССИЯ МАРАФОНА: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F4BBD1-F928-4D28-CB05-A92B8E85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248" y="1839950"/>
            <a:ext cx="5722781" cy="2827299"/>
          </a:xfrm>
        </p:spPr>
        <p:txBody>
          <a:bodyPr/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взять кредит и не понять все нюансы, </a:t>
            </a:r>
            <a:b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то можно увязнуть в долгах и надолго снизить качество своей жизни. Мы составили учебный интенсив о самых важных вопросах кредитования и выбрали </a:t>
            </a:r>
            <a:r>
              <a:rPr lang="ru-RU" sz="2000" dirty="0" err="1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лайфхаки</a:t>
            </a:r>
            <a:r>
              <a:rPr lang="ru-RU" sz="2000" dirty="0"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, которые помогут быстрее рассчитаться по долгам. 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9525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85725" indent="0">
              <a:buNone/>
            </a:pPr>
            <a:endParaRPr lang="ru-RU" sz="2000" dirty="0">
              <a:solidFill>
                <a:schemeClr val="accent3"/>
              </a:solidFill>
              <a:latin typeface="+mn-lt"/>
            </a:endParaRPr>
          </a:p>
          <a:p>
            <a:pPr marL="85725" indent="0">
              <a:buNone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83A76-4781-C347-CE9A-49A33EEE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87" y="2357365"/>
            <a:ext cx="914400" cy="106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CD6CAA-421E-073E-DDF0-635D09F25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11" y="-712507"/>
            <a:ext cx="2095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9711B-56F1-EAFD-1A32-CA7292A08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3" y="3433138"/>
            <a:ext cx="654461" cy="6827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ECA4B0-47F9-DC8D-0C2A-59AAF7E3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027635"/>
            <a:ext cx="7772400" cy="370395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5F45FDB-C72E-1C8A-6847-0D79199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021" y="1851101"/>
            <a:ext cx="6651881" cy="2018372"/>
          </a:xfrm>
        </p:spPr>
        <p:txBody>
          <a:bodyPr/>
          <a:lstStyle/>
          <a:p>
            <a:pPr marL="85725" indent="0">
              <a:buNone/>
            </a:pPr>
            <a:r>
              <a:rPr lang="ru-RU" sz="1600" dirty="0">
                <a:solidFill>
                  <a:schemeClr val="accent3"/>
                </a:solidFill>
                <a:latin typeface="+mn-lt"/>
              </a:rPr>
              <a:t>Мероприятия марафона проводятся онлайн в формате видеокурсов. </a:t>
            </a:r>
            <a:r>
              <a:rPr lang="ru-RU" sz="1600" dirty="0">
                <a:latin typeface="+mn-lt"/>
              </a:rPr>
              <a:t>На портале </a:t>
            </a:r>
            <a:r>
              <a:rPr lang="ru-RU" sz="1600" dirty="0" err="1">
                <a:latin typeface="+mn-lt"/>
              </a:rPr>
              <a:t>Моифинансы.рф</a:t>
            </a:r>
            <a:r>
              <a:rPr lang="ru-RU" sz="1600" dirty="0">
                <a:latin typeface="+mn-lt"/>
              </a:rPr>
              <a:t> и в социальных сетях размещаются 4 видеокурса и чек-листы к ним.</a:t>
            </a: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  <a:p>
            <a:pPr marL="85725" indent="0">
              <a:buNone/>
            </a:pPr>
            <a:r>
              <a:rPr lang="ru-RU" sz="1600" dirty="0">
                <a:latin typeface="+mn-lt"/>
              </a:rPr>
              <a:t>Размещение материалов на портале </a:t>
            </a:r>
            <a:r>
              <a:rPr lang="ru-RU" sz="1600" dirty="0" err="1">
                <a:latin typeface="+mn-lt"/>
              </a:rPr>
              <a:t>Моифинансы.рф</a:t>
            </a:r>
            <a:endParaRPr lang="ru-RU" sz="1600" dirty="0">
              <a:latin typeface="+mn-lt"/>
            </a:endParaRPr>
          </a:p>
          <a:p>
            <a:pPr marL="85725" indent="0">
              <a:buNone/>
            </a:pPr>
            <a:r>
              <a:rPr lang="ru-RU" sz="1600" dirty="0">
                <a:latin typeface="+mn-lt"/>
              </a:rPr>
              <a:t>и в социальных сетях «Мои финансы» дает аудитории возможность неограниченного по времени доступа к материалам марафона. </a:t>
            </a: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  <a:p>
            <a:pPr marL="85725" indent="0">
              <a:buNone/>
            </a:pPr>
            <a:endParaRPr lang="ru-RU" sz="1600" dirty="0"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BE7154-C354-AD1A-72B3-786D00CC3890}"/>
              </a:ext>
            </a:extLst>
          </p:cNvPr>
          <p:cNvSpPr txBox="1">
            <a:spLocks/>
          </p:cNvSpPr>
          <p:nvPr/>
        </p:nvSpPr>
        <p:spPr>
          <a:xfrm>
            <a:off x="633412" y="1157223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/>
              <a:t>ФОРМАТ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7DDD5-8635-5813-D403-0410C1F4ACCC}"/>
              </a:ext>
            </a:extLst>
          </p:cNvPr>
          <p:cNvSpPr txBox="1"/>
          <p:nvPr/>
        </p:nvSpPr>
        <p:spPr>
          <a:xfrm>
            <a:off x="633412" y="4115865"/>
            <a:ext cx="4583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ru-RU" sz="1400" b="1" dirty="0">
                <a:solidFill>
                  <a:schemeClr val="accent4"/>
                </a:solidFill>
                <a:latin typeface="+mn-lt"/>
              </a:rPr>
              <a:t>Количество видеокурсов: </a:t>
            </a:r>
            <a:r>
              <a:rPr lang="ru-RU" sz="1400" dirty="0">
                <a:solidFill>
                  <a:schemeClr val="accent4"/>
                </a:solidFill>
                <a:latin typeface="+mn-lt"/>
              </a:rPr>
              <a:t>4</a:t>
            </a:r>
          </a:p>
          <a:p>
            <a:pPr marL="85725" indent="0">
              <a:buNone/>
            </a:pPr>
            <a:r>
              <a:rPr lang="ru-RU" sz="1400" b="1" dirty="0">
                <a:solidFill>
                  <a:schemeClr val="accent4"/>
                </a:solidFill>
                <a:latin typeface="+mn-lt"/>
              </a:rPr>
              <a:t>Длительность каждого видеокурса </a:t>
            </a:r>
            <a:r>
              <a:rPr lang="ru-RU" sz="1400" dirty="0">
                <a:solidFill>
                  <a:schemeClr val="accent4"/>
                </a:solidFill>
                <a:latin typeface="+mn-lt"/>
              </a:rPr>
              <a:t>– 10 минут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A3AB92-905E-2524-E838-275A0002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189240"/>
            <a:ext cx="1431421" cy="14932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4B9FA8-A2C4-84E1-417C-B2A4FF8D5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61" y="551685"/>
            <a:ext cx="1201691" cy="11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5F45FDB-C72E-1C8A-6847-0D79199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8234" y="1806494"/>
            <a:ext cx="5807578" cy="2925097"/>
          </a:xfrm>
        </p:spPr>
        <p:txBody>
          <a:bodyPr/>
          <a:lstStyle/>
          <a:p>
            <a:pPr marL="457200" lvl="0" indent="-31750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решил взять кредит, но еще не выбрал подходящий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кому отказали в банке, но он не сдается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у кого уже есть один и более кредитов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хочет гасить досрочно, </a:t>
            </a:r>
            <a:b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но денег не хватает</a:t>
            </a:r>
          </a:p>
          <a:p>
            <a:pPr marL="457200" lvl="0" indent="-3175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Тем, кто попал в кредитный капкан и не может избавиться от долгов</a:t>
            </a:r>
          </a:p>
          <a:p>
            <a:pPr marL="628650" lvl="0" indent="-171450" algn="l" rtl="0"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BE7154-C354-AD1A-72B3-786D00CC3890}"/>
              </a:ext>
            </a:extLst>
          </p:cNvPr>
          <p:cNvSpPr txBox="1">
            <a:spLocks/>
          </p:cNvSpPr>
          <p:nvPr/>
        </p:nvSpPr>
        <p:spPr>
          <a:xfrm>
            <a:off x="633412" y="722325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378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/>
              <a:t>КОМУ ПОЛЕЗЕН МАРАФОН: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2938D0-9A3B-94AD-DBAF-F9BB8811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683834"/>
            <a:ext cx="2085614" cy="3459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F670D3-2F35-2E64-02BE-6839B3AA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60" y="1405052"/>
            <a:ext cx="796574" cy="12240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26DFD4-8B0F-FCA6-322E-6DE71FC20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819" y="2601099"/>
            <a:ext cx="9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274200"/>
            <a:ext cx="5990410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4"/>
                </a:solidFill>
                <a:latin typeface="+mn-lt"/>
              </a:rPr>
              <a:t>Тема 1. Формула ипотеки </a:t>
            </a:r>
          </a:p>
          <a:p>
            <a:pPr marL="133350" indent="0">
              <a:buNone/>
            </a:pPr>
            <a:r>
              <a:rPr lang="ru-RU" sz="1600" dirty="0">
                <a:solidFill>
                  <a:schemeClr val="accent4"/>
                </a:solidFill>
                <a:latin typeface="+mn-lt"/>
              </a:rPr>
              <a:t>Как меньше платить за ипотечный кредит – все инструменты снижения платежей по ипотеке. 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825500" indent="-285750"/>
            <a:r>
              <a:rPr lang="ru-RU" sz="1400" dirty="0">
                <a:latin typeface="+mn-lt"/>
              </a:rPr>
              <a:t>Льготные ипотечные программы: банковские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и государственные. В чем отличие;</a:t>
            </a:r>
          </a:p>
          <a:p>
            <a:pPr marL="825500" indent="-285750"/>
            <a:r>
              <a:rPr lang="ru-RU" sz="1400" dirty="0">
                <a:latin typeface="+mn-lt"/>
              </a:rPr>
              <a:t>Маткапитал и госпомощь;</a:t>
            </a:r>
          </a:p>
          <a:p>
            <a:pPr marL="825500" indent="-285750"/>
            <a:r>
              <a:rPr lang="ru-RU" sz="1400" dirty="0">
                <a:latin typeface="+mn-lt"/>
              </a:rPr>
              <a:t>Налоговый вычет;</a:t>
            </a:r>
          </a:p>
          <a:p>
            <a:pPr marL="825500" indent="-285750"/>
            <a:r>
              <a:rPr lang="ru-RU" sz="1400" dirty="0">
                <a:latin typeface="+mn-lt"/>
              </a:rPr>
              <a:t>Рефинансирование и реструктуризация.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В чем различия и что дают. </a:t>
            </a:r>
          </a:p>
          <a:p>
            <a:pPr marL="825500" indent="-285750"/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8258E-1311-5829-2D43-225E3DD0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40" y="1801369"/>
            <a:ext cx="2836474" cy="2958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06F87D-3976-CC4A-7179-57E9B44AD4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893027" y="2607759"/>
            <a:ext cx="12573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4"/>
                </a:solidFill>
                <a:latin typeface="+mn-lt"/>
              </a:rPr>
              <a:t>Тема 2. </a:t>
            </a:r>
            <a:br>
              <a:rPr lang="ru-RU" sz="1800" b="1" dirty="0">
                <a:solidFill>
                  <a:schemeClr val="accent4"/>
                </a:solidFill>
                <a:latin typeface="+mn-lt"/>
              </a:rPr>
            </a:br>
            <a:r>
              <a:rPr lang="ru-RU" sz="1800" b="1" dirty="0">
                <a:solidFill>
                  <a:schemeClr val="accent4"/>
                </a:solidFill>
                <a:latin typeface="+mn-lt"/>
              </a:rPr>
              <a:t>Хочу взять кредит. </a:t>
            </a:r>
            <a:r>
              <a:rPr lang="ru-RU" sz="1800" dirty="0">
                <a:solidFill>
                  <a:schemeClr val="accent4"/>
                </a:solidFill>
                <a:latin typeface="+mn-lt"/>
              </a:rPr>
              <a:t>5 правил разумного заемщика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Просчитать свои финансовые возможности: какой кредит будет по силам выплачивать.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Не берите заём, платеж по которому будет составлять не более 30% от вашего дохода.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Если кредит берет семья, то не более 50% от доходов одного из супругов. Оцените шансы на увольнение или наоборот на карьерный рост.</a:t>
            </a:r>
          </a:p>
          <a:p>
            <a:pPr lvl="0" indent="-29845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Ревизия уже имеющихся кредитов, включая кредитные карты.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Подавая заявку в банк на кредит, учитывайте лимиты по своим кредитным картам. Банки в размере долговой нагрузки при одобрении кредита исходят из лимитов в том числе и по кредитным картам, даже если они не используются. Ревизию можно провести, запросив кредитную историю бесплатно – там указаны все действующие кредитные лимиты, даже если вы про них забыли.</a:t>
            </a: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59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 </a:t>
            </a:r>
            <a:r>
              <a:rPr lang="ru-RU" dirty="0">
                <a:solidFill>
                  <a:schemeClr val="accent4"/>
                </a:solidFill>
                <a:latin typeface="+mn-lt"/>
              </a:rPr>
              <a:t>Тема</a:t>
            </a:r>
            <a:r>
              <a:rPr lang="ru-RU" sz="1800" b="1" dirty="0">
                <a:solidFill>
                  <a:schemeClr val="accent4"/>
                </a:solidFill>
                <a:latin typeface="+mn-lt"/>
              </a:rPr>
              <a:t> 2. 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97666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Платить по кредитам вовремя.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Кажется, что это просто, но на деле бывает, что заемщик забывает о дате списания очередного платежа и в нужный момент на счету не оказывается необходимой суммы денег. Особенно часто так происходит, когда кредитов несколько.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Даже один день просрочки существенно портит кредитный рейтинг.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Распределять бюджет на выплату кредитов.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Как это правильно сделать. Выпишите все необходимые расходы в личном бюджете. Расставьте их в порядке приоритетности. Погашение кредитов должно быть приоритетной строкой в обязательных расходах личного бюджета. Когда у вас будет упорядоченный и наглядный список всех трат, то вероятность того, что вам не хватит денег на оплату кредитов, будет стремиться к нулю. 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  <a:t>Берите кредит на то, что поможет сэкономить вам на будущих тратах </a:t>
            </a:r>
            <a:br>
              <a:rPr lang="ru-RU" sz="1400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Например, имеет смысл взять в долг, если необходимо оплатить доп. образование – 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это повысит ваши компетенции, а в перспективе – доход, а вот кредит на новый айфон</a:t>
            </a:r>
            <a:b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и на различного рода потребительские товары – относится к «плохим» кредитам.</a:t>
            </a:r>
            <a:endParaRPr lang="ru-RU" sz="14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825500" indent="-285750"/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  <a:p>
            <a:pPr marL="133350" indent="0">
              <a:buNone/>
            </a:pP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2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024608-036D-6D16-2A07-E28B05D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КУРСОВ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B1EC92-158E-6E1B-D315-DB59460B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5" y="1065877"/>
            <a:ext cx="8176048" cy="3486150"/>
          </a:xfrm>
        </p:spPr>
        <p:txBody>
          <a:bodyPr/>
          <a:lstStyle/>
          <a:p>
            <a:pPr marL="133350" indent="0">
              <a:buNone/>
            </a:pPr>
            <a:r>
              <a:rPr lang="ru-RU" sz="1800" b="1" dirty="0">
                <a:solidFill>
                  <a:schemeClr val="accent1"/>
                </a:solidFill>
                <a:latin typeface="+mn-lt"/>
              </a:rPr>
              <a:t>Тема 3. Как устроен кредит</a:t>
            </a:r>
          </a:p>
          <a:p>
            <a:pPr marL="133350" indent="0">
              <a:buNone/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Что важно знать про кредиты</a:t>
            </a:r>
          </a:p>
          <a:p>
            <a:pPr marL="133350" indent="0">
              <a:buNone/>
            </a:pPr>
            <a:endParaRPr lang="ru-RU" sz="1600" dirty="0">
              <a:solidFill>
                <a:schemeClr val="accent4"/>
              </a:solidFill>
              <a:latin typeface="+mn-lt"/>
            </a:endParaRPr>
          </a:p>
          <a:p>
            <a:pPr marL="133350" indent="0">
              <a:buNone/>
            </a:pPr>
            <a:r>
              <a:rPr lang="ru-RU" sz="1400" b="1" dirty="0">
                <a:latin typeface="+mn-lt"/>
              </a:rPr>
              <a:t>Структура курса: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устроена экономика кредита: основной долг, проценты. Считаем переплату. Изучаем финансовую логику графика платежей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платим сначала проценты банку, а потом основной долг</a:t>
            </a: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ru-RU" sz="1400" dirty="0">
                <a:solidFill>
                  <a:schemeClr val="accent1"/>
                </a:solidFill>
                <a:latin typeface="+mn-lt"/>
                <a:ea typeface="Times New Roman"/>
                <a:cs typeface="Times New Roman"/>
                <a:sym typeface="Times New Roman"/>
              </a:rPr>
              <a:t>Две финансовые модели расчета: гасить досрочно или в срок не спеша. Что дешевле?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Секреты погашения кредита досрочно. Есть два типа погашения кредита досрочно – </a:t>
            </a:r>
            <a:b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как выбрать оптимальный. Развеиваем миф о том, что с маленькой суммы гасить кредит бесполезно. Иногда досрочное погашение вообще не выгодно – разбираемся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26746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927</Words>
  <Application>Microsoft Office PowerPoint</Application>
  <PresentationFormat>Экран (16:9)</PresentationFormat>
  <Paragraphs>68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Proxima Nova Rg</vt:lpstr>
      <vt:lpstr>Arial</vt:lpstr>
      <vt:lpstr>Helvetica Neue</vt:lpstr>
      <vt:lpstr>Helvetica Neue Light</vt:lpstr>
      <vt:lpstr>Times New Roman</vt:lpstr>
      <vt:lpstr>Proxima Nova</vt:lpstr>
      <vt:lpstr>White</vt:lpstr>
      <vt:lpstr>Презентация PowerPoint</vt:lpstr>
      <vt:lpstr>Всероссийский кредитный марафон  </vt:lpstr>
      <vt:lpstr>МИССИЯ МАРАФОНА: </vt:lpstr>
      <vt:lpstr>Презентация PowerPoint</vt:lpstr>
      <vt:lpstr>Презентация PowerPoint</vt:lpstr>
      <vt:lpstr>ТЕМЫ КУРСОВ</vt:lpstr>
      <vt:lpstr>ТЕМЫ КУРСОВ</vt:lpstr>
      <vt:lpstr>ТЕМЫ КУРСОВ Тема 2. </vt:lpstr>
      <vt:lpstr>ТЕМЫ КУРСОВ</vt:lpstr>
      <vt:lpstr>ТЕМЫ КУРСА Тема 3</vt:lpstr>
      <vt:lpstr>ТЕМЫ КУРСОВ</vt:lpstr>
      <vt:lpstr>ТЕМЫ КУРСОВ Тема 4. Как не стать банкротом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онлайн-мероприятий по финансовой грамотности для смешанной аудитории в масштабах страны</dc:title>
  <dc:creator>Мария</dc:creator>
  <cp:lastModifiedBy>Нелюбина Татьяна Владимировна</cp:lastModifiedBy>
  <cp:revision>10</cp:revision>
  <dcterms:modified xsi:type="dcterms:W3CDTF">2023-11-29T08:26:41Z</dcterms:modified>
</cp:coreProperties>
</file>