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activeX/activeX2.xml" ContentType="application/vnd.ms-office.activeX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activeX"/>
  <Override PartName="/ppt/notesSlides/notesSlide1.xml" ContentType="application/vnd.openxmlformats-officedocument.presentationml.notesSlide+xml"/>
  <Override PartName="/ppt/drawings/drawing3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5"/>
  </p:notesMasterIdLst>
  <p:sldIdLst>
    <p:sldId id="264" r:id="rId2"/>
    <p:sldId id="265" r:id="rId3"/>
    <p:sldId id="256" r:id="rId4"/>
    <p:sldId id="257" r:id="rId5"/>
    <p:sldId id="258" r:id="rId6"/>
    <p:sldId id="259" r:id="rId7"/>
    <p:sldId id="266" r:id="rId8"/>
    <p:sldId id="260" r:id="rId9"/>
    <p:sldId id="267" r:id="rId10"/>
    <p:sldId id="261" r:id="rId11"/>
    <p:sldId id="263" r:id="rId12"/>
    <p:sldId id="271" r:id="rId13"/>
    <p:sldId id="272" r:id="rId1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6" autoAdjust="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_Microsoft_Office_Excel_2007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_Microsoft_Office_Excel_2007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_2007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_Microsoft_Office_Excel_2007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_2007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8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.10338889548670838"/>
          <c:y val="0"/>
          <c:w val="0.72381588827295051"/>
          <c:h val="0.8935001374116325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cat>
            <c:strRef>
              <c:f>Sheet1!$A$2:$A$4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85</c:v>
                </c:pt>
                <c:pt idx="1">
                  <c:v>12</c:v>
                </c:pt>
                <c:pt idx="2">
                  <c:v>3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"/>
          <c:y val="0.77538754921259823"/>
          <c:w val="1"/>
          <c:h val="0.22461245078740241"/>
        </c:manualLayout>
      </c:layout>
      <c:txPr>
        <a:bodyPr/>
        <a:lstStyle/>
        <a:p>
          <a:pPr>
            <a:defRPr sz="1400">
              <a:latin typeface="AdverGothic" pitchFamily="2" charset="0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plotArea>
      <c:layout>
        <c:manualLayout>
          <c:layoutTarget val="inner"/>
          <c:xMode val="edge"/>
          <c:yMode val="edge"/>
          <c:x val="0.12992243929636993"/>
          <c:y val="2.6942204250089152E-2"/>
          <c:w val="0.87007756070363051"/>
          <c:h val="0.7076129579336233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2022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Доходы бюджета - Всего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  <c:pt idx="3">
                  <c:v>Налоговые доходы</c:v>
                </c:pt>
                <c:pt idx="4">
                  <c:v>Неналоговые доходы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465717.81</c:v>
                </c:pt>
                <c:pt idx="1">
                  <c:v>74052.73</c:v>
                </c:pt>
                <c:pt idx="2">
                  <c:v>391665.08</c:v>
                </c:pt>
                <c:pt idx="3">
                  <c:v>56713.880000000012</c:v>
                </c:pt>
                <c:pt idx="4">
                  <c:v>17338.849999999991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2023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Доходы бюджета - Всего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  <c:pt idx="3">
                  <c:v>Налоговые доходы</c:v>
                </c:pt>
                <c:pt idx="4">
                  <c:v>Неналоговые доходы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528509.52</c:v>
                </c:pt>
                <c:pt idx="1">
                  <c:v>81208.039999999994</c:v>
                </c:pt>
                <c:pt idx="2">
                  <c:v>447301.4800000001</c:v>
                </c:pt>
                <c:pt idx="3">
                  <c:v>65755.520000000004</c:v>
                </c:pt>
                <c:pt idx="4">
                  <c:v>15452.52</c:v>
                </c:pt>
              </c:numCache>
            </c:numRef>
          </c:val>
        </c:ser>
        <c:axId val="115783552"/>
        <c:axId val="115785088"/>
      </c:barChart>
      <c:catAx>
        <c:axId val="11578355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>
                <a:latin typeface="AdverGothic" pitchFamily="2" charset="0"/>
              </a:defRPr>
            </a:pPr>
            <a:endParaRPr lang="ru-RU"/>
          </a:p>
        </c:txPr>
        <c:crossAx val="115785088"/>
        <c:crosses val="autoZero"/>
        <c:auto val="1"/>
        <c:lblAlgn val="ctr"/>
        <c:lblOffset val="100"/>
      </c:catAx>
      <c:valAx>
        <c:axId val="11578508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>
                <a:latin typeface="AdverGothic" pitchFamily="2" charset="0"/>
              </a:defRPr>
            </a:pPr>
            <a:endParaRPr lang="ru-RU"/>
          </a:p>
        </c:txPr>
        <c:crossAx val="1157835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020785056635569"/>
          <c:y val="0.10534598131738517"/>
          <c:w val="0.16609130741155739"/>
          <c:h val="0.33184057104078107"/>
        </c:manualLayout>
      </c:layout>
      <c:txPr>
        <a:bodyPr/>
        <a:lstStyle/>
        <a:p>
          <a:pPr>
            <a:defRPr sz="1400">
              <a:latin typeface="AdverGothic" pitchFamily="2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autoTitleDeleted val="1"/>
    <c:view3D>
      <c:rotX val="75"/>
      <c:perspective val="30"/>
    </c:view3D>
    <c:plotArea>
      <c:layout>
        <c:manualLayout>
          <c:layoutTarget val="inner"/>
          <c:xMode val="edge"/>
          <c:yMode val="edge"/>
          <c:x val="9.0109523349864683E-3"/>
          <c:y val="0.10741010258119472"/>
          <c:w val="0.75067410542726598"/>
          <c:h val="0.6770951375773068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2"/>
            <c:explosion val="1"/>
          </c:dPt>
          <c:dLbls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Percent val="1"/>
            <c:showLeaderLines val="1"/>
          </c:dLbls>
          <c:cat>
            <c:strRef>
              <c:f>Sheet1!$A$2:$A$5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</c:v>
                </c:pt>
                <c:pt idx="1">
                  <c:v>55</c:v>
                </c:pt>
                <c:pt idx="2">
                  <c:v>24</c:v>
                </c:pt>
                <c:pt idx="3">
                  <c:v>3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>
        <c:manualLayout>
          <c:xMode val="edge"/>
          <c:yMode val="edge"/>
          <c:x val="0.75258589209577864"/>
          <c:y val="1.4109543384068441E-2"/>
          <c:w val="0.22921838374971099"/>
          <c:h val="0.93366996259674861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zero"/>
  </c:chart>
  <c:txPr>
    <a:bodyPr/>
    <a:lstStyle/>
    <a:p>
      <a:pPr marL="0" algn="ctr" defTabSz="914400" rtl="0" eaLnBrk="1" latinLnBrk="0" hangingPunct="1">
        <a:defRPr lang="ru-RU" sz="1200" kern="1200" dirty="0" smtClean="0">
          <a:solidFill>
            <a:schemeClr val="dk1"/>
          </a:solidFill>
          <a:latin typeface="Century" pitchFamily="18" charset="0"/>
          <a:ea typeface="+mn-ea"/>
          <a:cs typeface="Times New Roman" pitchFamily="18" charset="0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8"/>
  <c:chart>
    <c:view3D>
      <c:rAngAx val="1"/>
    </c:view3D>
    <c:plotArea>
      <c:layout>
        <c:manualLayout>
          <c:layoutTarget val="inner"/>
          <c:xMode val="edge"/>
          <c:yMode val="edge"/>
          <c:x val="5.9540287873296467E-2"/>
          <c:y val="0.10291803324082673"/>
          <c:w val="0.94045971212670365"/>
          <c:h val="0.77451891718099075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2022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74653</c:v>
                </c:pt>
                <c:pt idx="1">
                  <c:v>126043.16</c:v>
                </c:pt>
                <c:pt idx="2">
                  <c:v>100476.77</c:v>
                </c:pt>
                <c:pt idx="3">
                  <c:v>91454.39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2023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83428.600000000006</c:v>
                </c:pt>
                <c:pt idx="1">
                  <c:v>245612.22</c:v>
                </c:pt>
                <c:pt idx="2">
                  <c:v>106085.56</c:v>
                </c:pt>
                <c:pt idx="3">
                  <c:v>12120.869999999988</c:v>
                </c:pt>
              </c:numCache>
            </c:numRef>
          </c:val>
        </c:ser>
        <c:shape val="box"/>
        <c:axId val="117983488"/>
        <c:axId val="117989376"/>
        <c:axId val="0"/>
      </c:bar3DChart>
      <c:catAx>
        <c:axId val="11798348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>
                <a:latin typeface="AdverGothic" pitchFamily="2" charset="0"/>
              </a:defRPr>
            </a:pPr>
            <a:endParaRPr lang="ru-RU"/>
          </a:p>
        </c:txPr>
        <c:crossAx val="117989376"/>
        <c:crosses val="autoZero"/>
        <c:auto val="1"/>
        <c:lblAlgn val="ctr"/>
        <c:lblOffset val="100"/>
      </c:catAx>
      <c:valAx>
        <c:axId val="11798937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>
                <a:latin typeface="AdverGothic" pitchFamily="2" charset="0"/>
              </a:defRPr>
            </a:pPr>
            <a:endParaRPr lang="ru-RU"/>
          </a:p>
        </c:txPr>
        <c:crossAx val="11798348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400">
              <a:latin typeface="AdverGothic" pitchFamily="2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>
        <c:manualLayout>
          <c:layoutTarget val="inner"/>
          <c:xMode val="edge"/>
          <c:yMode val="edge"/>
          <c:x val="1.9458880139982569E-2"/>
          <c:y val="6.314456144104702E-2"/>
          <c:w val="0.51981058617672748"/>
          <c:h val="0.81492111301762082"/>
        </c:manualLayout>
      </c:layout>
      <c:pieChart>
        <c:varyColors val="1"/>
        <c:firstSliceAng val="0"/>
      </c:pieChart>
    </c:plotArea>
    <c:legend>
      <c:legendPos val="r"/>
      <c:layout>
        <c:manualLayout>
          <c:xMode val="edge"/>
          <c:yMode val="edge"/>
          <c:x val="0.53055555555555567"/>
          <c:y val="0"/>
          <c:w val="0.46904932195975607"/>
          <c:h val="1"/>
        </c:manualLayout>
      </c:layout>
    </c:legend>
    <c:plotVisOnly val="1"/>
    <c:dispBlanksAs val="zero"/>
  </c:chart>
  <c:txPr>
    <a:bodyPr/>
    <a:lstStyle/>
    <a:p>
      <a:pPr algn="l" rtl="0" eaLnBrk="1" latinLnBrk="0" hangingPunct="1">
        <a:spcBef>
          <a:spcPct val="0"/>
        </a:spcBef>
        <a:buNone/>
        <a:defRPr kumimoji="0" lang="ru-RU" sz="2700" b="1" kern="1200" cap="none" baseline="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ookman Old Style" pitchFamily="18" charset="0"/>
          <a:ea typeface="+mj-ea"/>
          <a:cs typeface="+mj-cs"/>
        </a:defRPr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0.56034</cdr:x>
      <cdr:y>0.07895</cdr:y>
    </cdr:from>
    <cdr:to>
      <cdr:x>0.73554</cdr:x>
      <cdr:y>0.17504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4882224" y="420692"/>
          <a:ext cx="1526488" cy="512025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200" dirty="0" smtClean="0">
              <a:latin typeface="Century" pitchFamily="18" charset="0"/>
            </a:rPr>
            <a:t>447301,48</a:t>
          </a:r>
          <a:endParaRPr lang="ru-RU" sz="1200" dirty="0">
            <a:latin typeface="Century" pitchFamily="18" charset="0"/>
          </a:endParaRPr>
        </a:p>
        <a:p xmlns:a="http://schemas.openxmlformats.org/drawingml/2006/main">
          <a:pPr algn="ctr"/>
          <a:r>
            <a:rPr lang="ru-RU" sz="1200" dirty="0">
              <a:latin typeface="Century" pitchFamily="18" charset="0"/>
            </a:rPr>
            <a:t>8</a:t>
          </a:r>
          <a:r>
            <a:rPr lang="en-US" sz="1200" dirty="0">
              <a:latin typeface="Century" pitchFamily="18" charset="0"/>
            </a:rPr>
            <a:t>4</a:t>
          </a:r>
          <a:r>
            <a:rPr lang="ru-RU" sz="1200" dirty="0">
              <a:latin typeface="Century" pitchFamily="18" charset="0"/>
            </a:rPr>
            <a:t>%</a:t>
          </a:r>
        </a:p>
      </cdr:txBody>
    </cdr:sp>
  </cdr:relSizeAnchor>
  <cdr:relSizeAnchor xmlns:cdr="http://schemas.openxmlformats.org/drawingml/2006/chartDrawing">
    <cdr:from>
      <cdr:x>0.13793</cdr:x>
      <cdr:y>0.07414</cdr:y>
    </cdr:from>
    <cdr:to>
      <cdr:x>0.28099</cdr:x>
      <cdr:y>0.17024</cdr:y>
    </cdr:to>
    <cdr:sp macro="" textlink="">
      <cdr:nvSpPr>
        <cdr:cNvPr id="3" name="Rectangle 2"/>
        <cdr:cNvSpPr/>
      </cdr:nvSpPr>
      <cdr:spPr>
        <a:xfrm xmlns:a="http://schemas.openxmlformats.org/drawingml/2006/main">
          <a:off x="1201780" y="395062"/>
          <a:ext cx="1246492" cy="512078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200" dirty="0" smtClean="0">
              <a:latin typeface="Century" pitchFamily="18" charset="0"/>
              <a:cs typeface="Times New Roman" pitchFamily="18" charset="0"/>
            </a:rPr>
            <a:t>65755,52</a:t>
          </a:r>
        </a:p>
        <a:p xmlns:a="http://schemas.openxmlformats.org/drawingml/2006/main">
          <a:pPr algn="ctr"/>
          <a:r>
            <a:rPr lang="ru-RU" sz="1200" dirty="0" smtClean="0">
              <a:latin typeface="Century" pitchFamily="18" charset="0"/>
            </a:rPr>
            <a:t>1</a:t>
          </a:r>
          <a:r>
            <a:rPr lang="en-US" sz="1200" dirty="0" smtClean="0">
              <a:latin typeface="Century" pitchFamily="18" charset="0"/>
            </a:rPr>
            <a:t>2</a:t>
          </a:r>
          <a:r>
            <a:rPr lang="ru-RU" sz="1200" dirty="0" smtClean="0">
              <a:latin typeface="Century" pitchFamily="18" charset="0"/>
            </a:rPr>
            <a:t>%</a:t>
          </a:r>
        </a:p>
        <a:p xmlns:a="http://schemas.openxmlformats.org/drawingml/2006/main">
          <a:endParaRPr lang="ru-RU" dirty="0" smtClean="0"/>
        </a:p>
      </cdr:txBody>
    </cdr:sp>
  </cdr:relSizeAnchor>
  <cdr:relSizeAnchor xmlns:cdr="http://schemas.openxmlformats.org/drawingml/2006/chartDrawing">
    <cdr:from>
      <cdr:x>0.36207</cdr:x>
      <cdr:y>0.01351</cdr:y>
    </cdr:from>
    <cdr:to>
      <cdr:x>0.49587</cdr:x>
      <cdr:y>0.10248</cdr:y>
    </cdr:to>
    <cdr:sp macro="" textlink="">
      <cdr:nvSpPr>
        <cdr:cNvPr id="4" name="Rectangle 3"/>
        <cdr:cNvSpPr/>
      </cdr:nvSpPr>
      <cdr:spPr>
        <a:xfrm xmlns:a="http://schemas.openxmlformats.org/drawingml/2006/main">
          <a:off x="3154704" y="71989"/>
          <a:ext cx="1165776" cy="474085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200" dirty="0" smtClean="0">
              <a:latin typeface="Century" pitchFamily="18" charset="0"/>
            </a:rPr>
            <a:t>15452,52</a:t>
          </a:r>
          <a:endParaRPr lang="ru-RU" sz="1200" dirty="0">
            <a:latin typeface="Century" pitchFamily="18" charset="0"/>
          </a:endParaRPr>
        </a:p>
        <a:p xmlns:a="http://schemas.openxmlformats.org/drawingml/2006/main">
          <a:pPr algn="ctr"/>
          <a:r>
            <a:rPr lang="ru-RU" sz="1200" dirty="0" smtClean="0">
              <a:latin typeface="Century" pitchFamily="18" charset="0"/>
            </a:rPr>
            <a:t>3%</a:t>
          </a:r>
          <a:endParaRPr lang="ru-RU" sz="1200" dirty="0">
            <a:latin typeface="Century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0.13115</cdr:x>
      <cdr:y>0.18919</cdr:y>
    </cdr:from>
    <cdr:to>
      <cdr:x>0.27049</cdr:x>
      <cdr:y>0.24324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1152150" y="1008116"/>
          <a:ext cx="1224113" cy="288028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900" dirty="0" smtClean="0">
              <a:latin typeface="Century" pitchFamily="18" charset="0"/>
            </a:rPr>
            <a:t>465717,81</a:t>
          </a:r>
          <a:endParaRPr lang="ru-RU" sz="900" dirty="0">
            <a:latin typeface="Century" pitchFamily="18" charset="0"/>
          </a:endParaRPr>
        </a:p>
      </cdr:txBody>
    </cdr:sp>
  </cdr:relSizeAnchor>
  <cdr:relSizeAnchor xmlns:cdr="http://schemas.openxmlformats.org/drawingml/2006/chartDrawing">
    <cdr:from>
      <cdr:x>0.19672</cdr:x>
      <cdr:y>0.02703</cdr:y>
    </cdr:from>
    <cdr:to>
      <cdr:x>0.34426</cdr:x>
      <cdr:y>0.08108</cdr:y>
    </cdr:to>
    <cdr:sp macro="" textlink="">
      <cdr:nvSpPr>
        <cdr:cNvPr id="3" name="Rectangle 2"/>
        <cdr:cNvSpPr/>
      </cdr:nvSpPr>
      <cdr:spPr>
        <a:xfrm xmlns:a="http://schemas.openxmlformats.org/drawingml/2006/main">
          <a:off x="1728180" y="144032"/>
          <a:ext cx="1296156" cy="288016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900" dirty="0" smtClean="0">
              <a:latin typeface="Century" pitchFamily="18" charset="0"/>
            </a:rPr>
            <a:t>528509,52</a:t>
          </a:r>
          <a:endParaRPr lang="ru-RU" sz="900" dirty="0">
            <a:latin typeface="Century" pitchFamily="18" charset="0"/>
          </a:endParaRPr>
        </a:p>
      </cdr:txBody>
    </cdr:sp>
  </cdr:relSizeAnchor>
  <cdr:relSizeAnchor xmlns:cdr="http://schemas.openxmlformats.org/drawingml/2006/chartDrawing">
    <cdr:from>
      <cdr:x>0.27869</cdr:x>
      <cdr:y>0.58108</cdr:y>
    </cdr:from>
    <cdr:to>
      <cdr:x>0.40164</cdr:x>
      <cdr:y>0.63514</cdr:y>
    </cdr:to>
    <cdr:sp macro="" textlink="">
      <cdr:nvSpPr>
        <cdr:cNvPr id="4" name="Rectangle 3"/>
        <cdr:cNvSpPr/>
      </cdr:nvSpPr>
      <cdr:spPr>
        <a:xfrm xmlns:a="http://schemas.openxmlformats.org/drawingml/2006/main">
          <a:off x="2448284" y="3096338"/>
          <a:ext cx="1080108" cy="288038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900" dirty="0" smtClean="0">
              <a:latin typeface="Century" pitchFamily="18" charset="0"/>
            </a:rPr>
            <a:t>74052,73</a:t>
          </a:r>
        </a:p>
      </cdr:txBody>
    </cdr:sp>
  </cdr:relSizeAnchor>
  <cdr:relSizeAnchor xmlns:cdr="http://schemas.openxmlformats.org/drawingml/2006/chartDrawing">
    <cdr:from>
      <cdr:x>0.39344</cdr:x>
      <cdr:y>0.56757</cdr:y>
    </cdr:from>
    <cdr:to>
      <cdr:x>0.53279</cdr:x>
      <cdr:y>0.63513</cdr:y>
    </cdr:to>
    <cdr:sp macro="" textlink="">
      <cdr:nvSpPr>
        <cdr:cNvPr id="5" name="Rectangle 4"/>
        <cdr:cNvSpPr/>
      </cdr:nvSpPr>
      <cdr:spPr>
        <a:xfrm xmlns:a="http://schemas.openxmlformats.org/drawingml/2006/main">
          <a:off x="3456360" y="3024348"/>
          <a:ext cx="1224160" cy="360027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900" dirty="0" smtClean="0">
              <a:latin typeface="Century" pitchFamily="18" charset="0"/>
            </a:rPr>
            <a:t>81208,04</a:t>
          </a:r>
          <a:endParaRPr lang="ru-RU" sz="900" dirty="0">
            <a:latin typeface="Century" pitchFamily="18" charset="0"/>
          </a:endParaRPr>
        </a:p>
      </cdr:txBody>
    </cdr:sp>
  </cdr:relSizeAnchor>
  <cdr:relSizeAnchor xmlns:cdr="http://schemas.openxmlformats.org/drawingml/2006/chartDrawing">
    <cdr:from>
      <cdr:x>0.44262</cdr:x>
      <cdr:y>0.2973</cdr:y>
    </cdr:from>
    <cdr:to>
      <cdr:x>0.56557</cdr:x>
      <cdr:y>0.35135</cdr:y>
    </cdr:to>
    <cdr:sp macro="" textlink="">
      <cdr:nvSpPr>
        <cdr:cNvPr id="6" name="Rectangle 5"/>
        <cdr:cNvSpPr/>
      </cdr:nvSpPr>
      <cdr:spPr>
        <a:xfrm xmlns:a="http://schemas.openxmlformats.org/drawingml/2006/main">
          <a:off x="3888406" y="1584190"/>
          <a:ext cx="1080146" cy="288018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900" dirty="0" smtClean="0">
              <a:latin typeface="Century" pitchFamily="18" charset="0"/>
            </a:rPr>
            <a:t>391665,08</a:t>
          </a:r>
          <a:endParaRPr lang="ru-RU" sz="900" dirty="0">
            <a:latin typeface="Century" pitchFamily="18" charset="0"/>
          </a:endParaRPr>
        </a:p>
      </cdr:txBody>
    </cdr:sp>
  </cdr:relSizeAnchor>
  <cdr:relSizeAnchor xmlns:cdr="http://schemas.openxmlformats.org/drawingml/2006/chartDrawing">
    <cdr:from>
      <cdr:x>0.54918</cdr:x>
      <cdr:y>0.12162</cdr:y>
    </cdr:from>
    <cdr:to>
      <cdr:x>0.68852</cdr:x>
      <cdr:y>0.18919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4824533" y="648062"/>
          <a:ext cx="1224139" cy="360049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900" dirty="0" smtClean="0">
              <a:latin typeface="Century" pitchFamily="18" charset="0"/>
            </a:rPr>
            <a:t>447301,48</a:t>
          </a:r>
          <a:endParaRPr lang="ru-RU" sz="900" dirty="0">
            <a:latin typeface="Century" pitchFamily="18" charset="0"/>
          </a:endParaRPr>
        </a:p>
      </cdr:txBody>
    </cdr:sp>
  </cdr:relSizeAnchor>
  <cdr:relSizeAnchor xmlns:cdr="http://schemas.openxmlformats.org/drawingml/2006/chartDrawing">
    <cdr:from>
      <cdr:x>0.62295</cdr:x>
      <cdr:y>0.60811</cdr:y>
    </cdr:from>
    <cdr:to>
      <cdr:x>0.7459</cdr:x>
      <cdr:y>0.66216</cdr:y>
    </cdr:to>
    <cdr:sp macro="" textlink="">
      <cdr:nvSpPr>
        <cdr:cNvPr id="8" name="Rectangle 7"/>
        <cdr:cNvSpPr/>
      </cdr:nvSpPr>
      <cdr:spPr>
        <a:xfrm xmlns:a="http://schemas.openxmlformats.org/drawingml/2006/main">
          <a:off x="5472608" y="3240360"/>
          <a:ext cx="1080120" cy="28803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900" dirty="0" smtClean="0">
              <a:latin typeface="Century" pitchFamily="18" charset="0"/>
            </a:rPr>
            <a:t>56713,88</a:t>
          </a:r>
          <a:endParaRPr lang="ru-RU" sz="900" dirty="0">
            <a:latin typeface="Century" pitchFamily="18" charset="0"/>
          </a:endParaRPr>
        </a:p>
      </cdr:txBody>
    </cdr:sp>
  </cdr:relSizeAnchor>
  <cdr:relSizeAnchor xmlns:cdr="http://schemas.openxmlformats.org/drawingml/2006/chartDrawing">
    <cdr:from>
      <cdr:x>0.7377</cdr:x>
      <cdr:y>0.59459</cdr:y>
    </cdr:from>
    <cdr:to>
      <cdr:x>0.87705</cdr:x>
      <cdr:y>0.64865</cdr:y>
    </cdr:to>
    <cdr:sp macro="" textlink="">
      <cdr:nvSpPr>
        <cdr:cNvPr id="9" name="Rectangle 8"/>
        <cdr:cNvSpPr/>
      </cdr:nvSpPr>
      <cdr:spPr>
        <a:xfrm xmlns:a="http://schemas.openxmlformats.org/drawingml/2006/main">
          <a:off x="6480720" y="3168352"/>
          <a:ext cx="1224136" cy="28803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900" dirty="0" smtClean="0">
              <a:latin typeface="Century" pitchFamily="18" charset="0"/>
            </a:rPr>
            <a:t>65755,52</a:t>
          </a:r>
          <a:endParaRPr lang="ru-RU" sz="900" dirty="0">
            <a:latin typeface="Century" pitchFamily="18" charset="0"/>
          </a:endParaRPr>
        </a:p>
      </cdr:txBody>
    </cdr:sp>
  </cdr:relSizeAnchor>
  <cdr:relSizeAnchor xmlns:cdr="http://schemas.openxmlformats.org/drawingml/2006/chartDrawing">
    <cdr:from>
      <cdr:x>0.78689</cdr:x>
      <cdr:y>0.64865</cdr:y>
    </cdr:from>
    <cdr:to>
      <cdr:x>0.90984</cdr:x>
      <cdr:y>0.7027</cdr:y>
    </cdr:to>
    <cdr:sp macro="" textlink="">
      <cdr:nvSpPr>
        <cdr:cNvPr id="10" name="Rectangle 9"/>
        <cdr:cNvSpPr/>
      </cdr:nvSpPr>
      <cdr:spPr>
        <a:xfrm xmlns:a="http://schemas.openxmlformats.org/drawingml/2006/main">
          <a:off x="6912768" y="3456384"/>
          <a:ext cx="1080120" cy="28803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900" dirty="0" smtClean="0">
              <a:latin typeface="Century" pitchFamily="18" charset="0"/>
            </a:rPr>
            <a:t>17338,85</a:t>
          </a:r>
          <a:endParaRPr lang="ru-RU" sz="900" dirty="0">
            <a:latin typeface="Century" pitchFamily="18" charset="0"/>
          </a:endParaRPr>
        </a:p>
      </cdr:txBody>
    </cdr:sp>
  </cdr:relSizeAnchor>
  <cdr:relSizeAnchor xmlns:cdr="http://schemas.openxmlformats.org/drawingml/2006/chartDrawing">
    <cdr:from>
      <cdr:x>0.87705</cdr:x>
      <cdr:y>0.63514</cdr:y>
    </cdr:from>
    <cdr:to>
      <cdr:x>1</cdr:x>
      <cdr:y>0.68919</cdr:y>
    </cdr:to>
    <cdr:sp macro="" textlink="">
      <cdr:nvSpPr>
        <cdr:cNvPr id="11" name="Rectangle 10"/>
        <cdr:cNvSpPr/>
      </cdr:nvSpPr>
      <cdr:spPr>
        <a:xfrm xmlns:a="http://schemas.openxmlformats.org/drawingml/2006/main">
          <a:off x="7704857" y="3384376"/>
          <a:ext cx="1080119" cy="28803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900" dirty="0" smtClean="0">
              <a:latin typeface="Century" pitchFamily="18" charset="0"/>
            </a:rPr>
            <a:t>15452,52</a:t>
          </a:r>
          <a:endParaRPr lang="ru-RU" sz="900" dirty="0">
            <a:latin typeface="Century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0.11475</cdr:x>
      <cdr:y>0.34617</cdr:y>
    </cdr:from>
    <cdr:to>
      <cdr:x>0.22677</cdr:x>
      <cdr:y>0.40156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1008076" y="1800206"/>
          <a:ext cx="984093" cy="288026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900" dirty="0" smtClean="0">
              <a:latin typeface="Century" pitchFamily="18" charset="0"/>
            </a:rPr>
            <a:t>74653</a:t>
          </a:r>
          <a:endParaRPr lang="ru-RU" sz="900" dirty="0">
            <a:latin typeface="Century" pitchFamily="18" charset="0"/>
          </a:endParaRPr>
        </a:p>
      </cdr:txBody>
    </cdr:sp>
  </cdr:relSizeAnchor>
  <cdr:relSizeAnchor xmlns:cdr="http://schemas.openxmlformats.org/drawingml/2006/chartDrawing">
    <cdr:from>
      <cdr:x>0.2459</cdr:x>
      <cdr:y>0.36002</cdr:y>
    </cdr:from>
    <cdr:to>
      <cdr:x>0.36066</cdr:x>
      <cdr:y>0.42925</cdr:y>
    </cdr:to>
    <cdr:sp macro="" textlink="">
      <cdr:nvSpPr>
        <cdr:cNvPr id="3" name="Rectangle 2"/>
        <cdr:cNvSpPr/>
      </cdr:nvSpPr>
      <cdr:spPr>
        <a:xfrm xmlns:a="http://schemas.openxmlformats.org/drawingml/2006/main">
          <a:off x="2160226" y="1872230"/>
          <a:ext cx="1008163" cy="360017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900" dirty="0" smtClean="0">
              <a:latin typeface="Century" pitchFamily="18" charset="0"/>
            </a:rPr>
            <a:t>83428,6</a:t>
          </a:r>
          <a:endParaRPr lang="ru-RU" sz="900" dirty="0">
            <a:latin typeface="Century" pitchFamily="18" charset="0"/>
          </a:endParaRPr>
        </a:p>
      </cdr:txBody>
    </cdr:sp>
  </cdr:relSizeAnchor>
  <cdr:relSizeAnchor xmlns:cdr="http://schemas.openxmlformats.org/drawingml/2006/chartDrawing">
    <cdr:from>
      <cdr:x>0.28689</cdr:x>
      <cdr:y>0.2354</cdr:y>
    </cdr:from>
    <cdr:to>
      <cdr:x>0.40984</cdr:x>
      <cdr:y>0.30463</cdr:y>
    </cdr:to>
    <cdr:sp macro="" textlink="">
      <cdr:nvSpPr>
        <cdr:cNvPr id="4" name="Rectangle 3"/>
        <cdr:cNvSpPr/>
      </cdr:nvSpPr>
      <cdr:spPr>
        <a:xfrm xmlns:a="http://schemas.openxmlformats.org/drawingml/2006/main">
          <a:off x="2520280" y="1224137"/>
          <a:ext cx="1080120" cy="36004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900" dirty="0" smtClean="0">
              <a:latin typeface="Century" pitchFamily="18" charset="0"/>
            </a:rPr>
            <a:t>126043,16</a:t>
          </a:r>
          <a:endParaRPr lang="ru-RU" sz="900" dirty="0">
            <a:latin typeface="Century" pitchFamily="18" charset="0"/>
          </a:endParaRPr>
        </a:p>
      </cdr:txBody>
    </cdr:sp>
  </cdr:relSizeAnchor>
  <cdr:relSizeAnchor xmlns:cdr="http://schemas.openxmlformats.org/drawingml/2006/chartDrawing">
    <cdr:from>
      <cdr:x>0.42623</cdr:x>
      <cdr:y>0.08308</cdr:y>
    </cdr:from>
    <cdr:to>
      <cdr:x>0.54918</cdr:x>
      <cdr:y>0.13847</cdr:y>
    </cdr:to>
    <cdr:sp macro="" textlink="">
      <cdr:nvSpPr>
        <cdr:cNvPr id="5" name="Rectangle 4"/>
        <cdr:cNvSpPr/>
      </cdr:nvSpPr>
      <cdr:spPr>
        <a:xfrm xmlns:a="http://schemas.openxmlformats.org/drawingml/2006/main">
          <a:off x="3744420" y="432045"/>
          <a:ext cx="1080116" cy="288035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900" dirty="0" smtClean="0">
              <a:latin typeface="Century" pitchFamily="18" charset="0"/>
            </a:rPr>
            <a:t>245612,22</a:t>
          </a:r>
          <a:endParaRPr lang="ru-RU" sz="900" dirty="0">
            <a:latin typeface="Century" pitchFamily="18" charset="0"/>
          </a:endParaRPr>
        </a:p>
      </cdr:txBody>
    </cdr:sp>
  </cdr:relSizeAnchor>
  <cdr:relSizeAnchor xmlns:cdr="http://schemas.openxmlformats.org/drawingml/2006/chartDrawing">
    <cdr:from>
      <cdr:x>0.46721</cdr:x>
      <cdr:y>0.30463</cdr:y>
    </cdr:from>
    <cdr:to>
      <cdr:x>0.60656</cdr:x>
      <cdr:y>0.36002</cdr:y>
    </cdr:to>
    <cdr:sp macro="" textlink="">
      <cdr:nvSpPr>
        <cdr:cNvPr id="6" name="Rectangle 5"/>
        <cdr:cNvSpPr/>
      </cdr:nvSpPr>
      <cdr:spPr>
        <a:xfrm xmlns:a="http://schemas.openxmlformats.org/drawingml/2006/main">
          <a:off x="4104456" y="1584176"/>
          <a:ext cx="1224136" cy="288032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900" dirty="0" smtClean="0">
              <a:latin typeface="Century" pitchFamily="18" charset="0"/>
            </a:rPr>
            <a:t>100476,77</a:t>
          </a:r>
          <a:endParaRPr lang="ru-RU" sz="900" dirty="0">
            <a:latin typeface="Century" pitchFamily="18" charset="0"/>
          </a:endParaRPr>
        </a:p>
      </cdr:txBody>
    </cdr:sp>
  </cdr:relSizeAnchor>
  <cdr:relSizeAnchor xmlns:cdr="http://schemas.openxmlformats.org/drawingml/2006/chartDrawing">
    <cdr:from>
      <cdr:x>0.60656</cdr:x>
      <cdr:y>0.2077</cdr:y>
    </cdr:from>
    <cdr:to>
      <cdr:x>0.7541</cdr:x>
      <cdr:y>0.27694</cdr:y>
    </cdr:to>
    <cdr:sp macro="" textlink="">
      <cdr:nvSpPr>
        <cdr:cNvPr id="7" name="Rectangle 6"/>
        <cdr:cNvSpPr/>
      </cdr:nvSpPr>
      <cdr:spPr>
        <a:xfrm xmlns:a="http://schemas.openxmlformats.org/drawingml/2006/main">
          <a:off x="5328614" y="1080113"/>
          <a:ext cx="1296121" cy="360047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900" dirty="0" smtClean="0">
              <a:latin typeface="Century" pitchFamily="18" charset="0"/>
            </a:rPr>
            <a:t>106085,56</a:t>
          </a:r>
          <a:endParaRPr lang="ru-RU" sz="900" dirty="0">
            <a:latin typeface="Century" pitchFamily="18" charset="0"/>
          </a:endParaRPr>
        </a:p>
      </cdr:txBody>
    </cdr:sp>
  </cdr:relSizeAnchor>
  <cdr:relSizeAnchor xmlns:cdr="http://schemas.openxmlformats.org/drawingml/2006/chartDrawing">
    <cdr:from>
      <cdr:x>0.65574</cdr:x>
      <cdr:y>0.67849</cdr:y>
    </cdr:from>
    <cdr:to>
      <cdr:x>0.78689</cdr:x>
      <cdr:y>0.74772</cdr:y>
    </cdr:to>
    <cdr:sp macro="" textlink="">
      <cdr:nvSpPr>
        <cdr:cNvPr id="8" name="Rectangle 7"/>
        <cdr:cNvSpPr/>
      </cdr:nvSpPr>
      <cdr:spPr>
        <a:xfrm xmlns:a="http://schemas.openxmlformats.org/drawingml/2006/main">
          <a:off x="5760660" y="3528386"/>
          <a:ext cx="1152108" cy="360046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900" dirty="0" smtClean="0">
              <a:latin typeface="Century" pitchFamily="18" charset="0"/>
            </a:rPr>
            <a:t>91454,39</a:t>
          </a:r>
          <a:endParaRPr lang="ru-RU" sz="900" dirty="0">
            <a:latin typeface="Century" pitchFamily="18" charset="0"/>
          </a:endParaRPr>
        </a:p>
      </cdr:txBody>
    </cdr:sp>
  </cdr:relSizeAnchor>
  <cdr:relSizeAnchor xmlns:cdr="http://schemas.openxmlformats.org/drawingml/2006/chartDrawing">
    <cdr:from>
      <cdr:x>0.78689</cdr:x>
      <cdr:y>0.38771</cdr:y>
    </cdr:from>
    <cdr:to>
      <cdr:x>0.90984</cdr:x>
      <cdr:y>0.48464</cdr:y>
    </cdr:to>
    <cdr:sp macro="" textlink="">
      <cdr:nvSpPr>
        <cdr:cNvPr id="9" name="Rectangle 8"/>
        <cdr:cNvSpPr/>
      </cdr:nvSpPr>
      <cdr:spPr>
        <a:xfrm xmlns:a="http://schemas.openxmlformats.org/drawingml/2006/main">
          <a:off x="6912768" y="2016224"/>
          <a:ext cx="1080120" cy="504056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dk1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900" dirty="0" smtClean="0">
              <a:latin typeface="Century" pitchFamily="18" charset="0"/>
            </a:rPr>
            <a:t>12120,87</a:t>
          </a:r>
          <a:endParaRPr lang="ru-RU" sz="900" dirty="0">
            <a:latin typeface="Century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70AB4E-583E-4767-8E72-62EB238E1A98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1B4D7-5F14-40E6-8A68-46D8A759EA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1B4D7-5F14-40E6-8A68-46D8A759EA9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9057-E2EF-4950-B132-1525D8D6E016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2063DA8-8821-48DB-A24B-F2BCBAC345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9057-E2EF-4950-B132-1525D8D6E016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3DA8-8821-48DB-A24B-F2BCBAC34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2063DA8-8821-48DB-A24B-F2BCBAC345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9057-E2EF-4950-B132-1525D8D6E016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9057-E2EF-4950-B132-1525D8D6E016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2063DA8-8821-48DB-A24B-F2BCBAC345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9057-E2EF-4950-B132-1525D8D6E016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2063DA8-8821-48DB-A24B-F2BCBAC345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E179057-E2EF-4950-B132-1525D8D6E016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63DA8-8821-48DB-A24B-F2BCBAC345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9057-E2EF-4950-B132-1525D8D6E016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2063DA8-8821-48DB-A24B-F2BCBAC345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9057-E2EF-4950-B132-1525D8D6E016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2063DA8-8821-48DB-A24B-F2BCBAC34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9057-E2EF-4950-B132-1525D8D6E016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2063DA8-8821-48DB-A24B-F2BCBAC34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2063DA8-8821-48DB-A24B-F2BCBAC345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9057-E2EF-4950-B132-1525D8D6E016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2063DA8-8821-48DB-A24B-F2BCBAC345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E179057-E2EF-4950-B132-1525D8D6E016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E179057-E2EF-4950-B132-1525D8D6E016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2063DA8-8821-48DB-A24B-F2BCBAC345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ransition spd="slow"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412776"/>
            <a:ext cx="8784976" cy="3147832"/>
          </a:xfrm>
        </p:spPr>
        <p:txBody>
          <a:bodyPr>
            <a:normAutofit/>
          </a:bodyPr>
          <a:lstStyle/>
          <a:p>
            <a:pPr algn="ctr"/>
            <a:r>
              <a:rPr lang="ru-RU" sz="3800" cap="all" dirty="0" smtClean="0">
                <a:solidFill>
                  <a:schemeClr val="accent1">
                    <a:lumMod val="50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cs typeface="Times New Roman" pitchFamily="18" charset="0"/>
              </a:rPr>
              <a:t>ОТЧЕТ</a:t>
            </a:r>
            <a:br>
              <a:rPr lang="ru-RU" sz="3800" cap="all" dirty="0" smtClean="0">
                <a:solidFill>
                  <a:schemeClr val="accent1">
                    <a:lumMod val="50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cs typeface="Times New Roman" pitchFamily="18" charset="0"/>
              </a:rPr>
            </a:br>
            <a:r>
              <a:rPr lang="ru-RU" sz="3800" cap="all" dirty="0" smtClean="0">
                <a:solidFill>
                  <a:schemeClr val="accent1">
                    <a:lumMod val="50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cs typeface="Times New Roman" pitchFamily="18" charset="0"/>
              </a:rPr>
              <a:t> </a:t>
            </a:r>
            <a:r>
              <a:rPr lang="en-US" sz="3800" cap="all" dirty="0" smtClean="0">
                <a:solidFill>
                  <a:schemeClr val="accent1">
                    <a:lumMod val="50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cs typeface="Times New Roman" pitchFamily="18" charset="0"/>
              </a:rPr>
              <a:t/>
            </a:r>
            <a:br>
              <a:rPr lang="en-US" sz="3800" cap="all" dirty="0" smtClean="0">
                <a:solidFill>
                  <a:schemeClr val="accent1">
                    <a:lumMod val="50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cs typeface="Times New Roman" pitchFamily="18" charset="0"/>
              </a:rPr>
            </a:br>
            <a:r>
              <a:rPr lang="ru-RU" sz="3800" cap="all" dirty="0" smtClean="0">
                <a:solidFill>
                  <a:schemeClr val="accent1">
                    <a:lumMod val="50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cs typeface="Times New Roman" pitchFamily="18" charset="0"/>
              </a:rPr>
              <a:t>об исполнении бюджета района </a:t>
            </a:r>
            <a:br>
              <a:rPr lang="ru-RU" sz="3800" cap="all" dirty="0" smtClean="0">
                <a:solidFill>
                  <a:schemeClr val="accent1">
                    <a:lumMod val="50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cs typeface="Times New Roman" pitchFamily="18" charset="0"/>
              </a:rPr>
            </a:br>
            <a:r>
              <a:rPr lang="ru-RU" sz="3800" cap="all" dirty="0" smtClean="0">
                <a:solidFill>
                  <a:schemeClr val="accent1">
                    <a:lumMod val="50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cs typeface="Times New Roman" pitchFamily="18" charset="0"/>
              </a:rPr>
              <a:t>за 202</a:t>
            </a:r>
            <a:r>
              <a:rPr lang="en-US" sz="3800" cap="all" dirty="0" smtClean="0">
                <a:solidFill>
                  <a:schemeClr val="accent1">
                    <a:lumMod val="50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cs typeface="Times New Roman" pitchFamily="18" charset="0"/>
              </a:rPr>
              <a:t>3</a:t>
            </a:r>
            <a:r>
              <a:rPr lang="ru-RU" sz="3800" cap="all" dirty="0" smtClean="0">
                <a:solidFill>
                  <a:schemeClr val="accent1">
                    <a:lumMod val="50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cs typeface="Times New Roman" pitchFamily="18" charset="0"/>
              </a:rPr>
              <a:t> год</a:t>
            </a:r>
            <a:endParaRPr lang="ru-RU" sz="3800" cap="all" dirty="0">
              <a:solidFill>
                <a:schemeClr val="accent1">
                  <a:lumMod val="50000"/>
                </a:schemeClr>
              </a:solidFill>
              <a:effectLst>
                <a:reflection blurRad="12700" stA="48000" endA="300" endPos="55000" dir="5400000" sy="-90000" algn="bl" rotWithShape="0"/>
              </a:effectLst>
              <a:cs typeface="Times New Roman" pitchFamily="18" charset="0"/>
            </a:endParaRPr>
          </a:p>
        </p:txBody>
      </p:sp>
    </p:spTree>
    <p:controls>
      <p:control spid="2050" name="SapphireHiddenControl" r:id="rId2" imgW="6095880" imgH="4067280"/>
    </p:controls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936104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</a:pP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 </a:t>
            </a:r>
            <a:r>
              <a:rPr lang="ru-RU" sz="2000" cap="all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бюджета района по </a:t>
            </a: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муниципальным </a:t>
            </a:r>
            <a:r>
              <a:rPr lang="ru-RU" sz="2000" cap="all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программам </a:t>
            </a: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Орловского </a:t>
            </a:r>
            <a:r>
              <a:rPr lang="ru-RU" sz="2000" cap="all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района </a:t>
            </a:r>
            <a:r>
              <a:rPr lang="en-US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cap="all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непрограммным</a:t>
            </a: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cap="all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направлениям </a:t>
            </a: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деятельности</a:t>
            </a:r>
            <a:r>
              <a:rPr lang="en-US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(1)</a:t>
            </a:r>
            <a:endParaRPr lang="ru-RU" sz="2000" cap="all" dirty="0">
              <a:solidFill>
                <a:schemeClr val="accent1">
                  <a:lumMod val="5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xmlns="" val="3458073858"/>
              </p:ext>
            </p:extLst>
          </p:nvPr>
        </p:nvGraphicFramePr>
        <p:xfrm>
          <a:off x="0" y="1268760"/>
          <a:ext cx="914400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50576969"/>
              </p:ext>
            </p:extLst>
          </p:nvPr>
        </p:nvGraphicFramePr>
        <p:xfrm>
          <a:off x="179512" y="1268760"/>
          <a:ext cx="8784976" cy="5360261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653156"/>
                <a:gridCol w="1749453"/>
                <a:gridCol w="1160108"/>
                <a:gridCol w="1222259"/>
              </a:tblGrid>
              <a:tr h="90215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" pitchFamily="18" charset="0"/>
                        </a:rPr>
                        <a:t>Наименование</a:t>
                      </a:r>
                      <a:r>
                        <a:rPr lang="ru-RU" sz="1400" baseline="0" dirty="0" smtClean="0">
                          <a:latin typeface="Century" pitchFamily="18" charset="0"/>
                        </a:rPr>
                        <a:t> расхода</a:t>
                      </a:r>
                      <a:endParaRPr lang="ru-RU" sz="1400" dirty="0">
                        <a:latin typeface="Century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400" kern="1200" dirty="0" smtClean="0">
                          <a:latin typeface="Century" pitchFamily="18" charset="0"/>
                        </a:rPr>
                        <a:t>Сумма</a:t>
                      </a:r>
                      <a:r>
                        <a:rPr kumimoji="0" lang="ru-RU" sz="1400" kern="1200" baseline="0" dirty="0" smtClean="0">
                          <a:latin typeface="Century" pitchFamily="18" charset="0"/>
                        </a:rPr>
                        <a:t> 2023г.</a:t>
                      </a:r>
                      <a:r>
                        <a:rPr kumimoji="0" lang="ru-RU" sz="1400" kern="1200" dirty="0" smtClean="0">
                          <a:latin typeface="Century" pitchFamily="18" charset="0"/>
                        </a:rPr>
                        <a:t> </a:t>
                      </a:r>
                      <a:endParaRPr kumimoji="0" lang="en-US" sz="1400" kern="1200" dirty="0" smtClean="0">
                        <a:latin typeface="Century" pitchFamily="18" charset="0"/>
                      </a:endParaRPr>
                    </a:p>
                    <a:p>
                      <a:pPr marL="0" algn="ctr" rtl="0" eaLnBrk="1" latinLnBrk="0" hangingPunct="1"/>
                      <a:r>
                        <a:rPr kumimoji="0" lang="ru-RU" sz="1400" kern="1200" dirty="0" smtClean="0">
                          <a:latin typeface="Century" pitchFamily="18" charset="0"/>
                        </a:rPr>
                        <a:t>(тыс.руб.)</a:t>
                      </a:r>
                      <a:endParaRPr kumimoji="0" lang="ru-RU" sz="1400" b="1" kern="1200" dirty="0">
                        <a:solidFill>
                          <a:schemeClr val="lt1"/>
                        </a:solidFill>
                        <a:latin typeface="Century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latin typeface="Century" pitchFamily="18" charset="0"/>
                        </a:rPr>
                        <a:t>Исполнено (тыс.руб.)</a:t>
                      </a:r>
                      <a:endParaRPr kumimoji="0" lang="ru-RU" sz="1400" b="1" kern="1200" dirty="0">
                        <a:solidFill>
                          <a:schemeClr val="lt1"/>
                        </a:solidFill>
                        <a:latin typeface="Century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latin typeface="Century" pitchFamily="18" charset="0"/>
                        </a:rPr>
                        <a:t>Процент исполнения (%)</a:t>
                      </a:r>
                      <a:endParaRPr kumimoji="0" lang="ru-RU" sz="1400" b="1" kern="1200" dirty="0">
                        <a:solidFill>
                          <a:schemeClr val="lt1"/>
                        </a:solidFill>
                        <a:latin typeface="Century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6785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Всего расходов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542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000,96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520</a:t>
                      </a:r>
                      <a:r>
                        <a:rPr lang="ru-RU" sz="1200" b="0" i="0" u="none" strike="noStrike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151,93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95,97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902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"Развитие образования  в Орловском районе Кировской области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201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477,22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293,41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98,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92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4885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"Повышение эффективности реализации молодежной политики в Орловском 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районе </a:t>
                      </a:r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Кировской 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области"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49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44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95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96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67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902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"Развитие культуры в Орловском районе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31 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934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42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31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464</a:t>
                      </a:r>
                      <a:r>
                        <a:rPr lang="ru-RU" sz="1200" b="0" i="0" u="none" strike="noStrike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57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8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53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72868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"Содействие развитию институтов гражданского общества и поддержка социально-ориентированных некоммерческих организаций Орловского района 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70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70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100,0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4885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"Профилактика правонарушений в муниципальном образовании Орловский муниципальный район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50,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50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100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6902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"Развитие физической культуры и спорта в Орловском 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районе"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14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623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67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4</a:t>
                      </a:r>
                      <a:r>
                        <a:rPr lang="en-US" sz="120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572</a:t>
                      </a:r>
                      <a:r>
                        <a:rPr lang="ru-RU" sz="120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78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99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65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4885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"Обеспечение безопасности и жизнедеятельности населения Орловского района Кировской области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r>
                        <a:rPr lang="en-US" sz="120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827</a:t>
                      </a:r>
                      <a:r>
                        <a:rPr lang="ru-RU" sz="120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85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r>
                        <a:rPr lang="en-US" sz="120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775</a:t>
                      </a:r>
                      <a:r>
                        <a:rPr lang="ru-RU" sz="120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96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7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16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4885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"Развитие строительства и архитектуры в Орловском районе Кировской области"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103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38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84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34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81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59</a:t>
                      </a:r>
                      <a:endParaRPr lang="ru-RU" sz="1200" b="0" i="0" u="none" strike="noStrike" dirty="0">
                        <a:latin typeface="Century" pitchFamily="18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2702454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87396222"/>
              </p:ext>
            </p:extLst>
          </p:nvPr>
        </p:nvGraphicFramePr>
        <p:xfrm>
          <a:off x="179512" y="1268761"/>
          <a:ext cx="8784976" cy="50317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040560"/>
                <a:gridCol w="1008112"/>
                <a:gridCol w="1152128"/>
                <a:gridCol w="1584176"/>
              </a:tblGrid>
              <a:tr h="57252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" pitchFamily="18" charset="0"/>
                        </a:rPr>
                        <a:t>Наименование</a:t>
                      </a:r>
                      <a:r>
                        <a:rPr lang="ru-RU" sz="1400" baseline="0" dirty="0" smtClean="0">
                          <a:latin typeface="Century" pitchFamily="18" charset="0"/>
                        </a:rPr>
                        <a:t> расхода</a:t>
                      </a:r>
                      <a:endParaRPr lang="ru-RU" sz="1400" dirty="0">
                        <a:latin typeface="Century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400" kern="1200" dirty="0" smtClean="0">
                          <a:latin typeface="Century" pitchFamily="18" charset="0"/>
                        </a:rPr>
                        <a:t>План, (тыс.руб.)</a:t>
                      </a:r>
                      <a:endParaRPr kumimoji="0" lang="ru-RU" sz="1400" b="1" kern="1200" dirty="0">
                        <a:solidFill>
                          <a:schemeClr val="lt1"/>
                        </a:solidFill>
                        <a:latin typeface="Century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latin typeface="Century" pitchFamily="18" charset="0"/>
                        </a:rPr>
                        <a:t>Исполнено (тыс.руб.)</a:t>
                      </a:r>
                      <a:endParaRPr kumimoji="0" lang="ru-RU" sz="1400" b="1" kern="1200" dirty="0">
                        <a:solidFill>
                          <a:schemeClr val="lt1"/>
                        </a:solidFill>
                        <a:latin typeface="Century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latin typeface="Century" pitchFamily="18" charset="0"/>
                        </a:rPr>
                        <a:t>Процент исполнения</a:t>
                      </a:r>
                      <a:r>
                        <a:rPr kumimoji="0" lang="en-US" sz="1400" kern="1200" baseline="0" dirty="0" smtClean="0">
                          <a:latin typeface="Century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latin typeface="Century" pitchFamily="18" charset="0"/>
                        </a:rPr>
                        <a:t>(%)</a:t>
                      </a:r>
                      <a:endParaRPr kumimoji="0" lang="ru-RU" sz="1400" b="1" kern="1200" dirty="0">
                        <a:solidFill>
                          <a:schemeClr val="lt1"/>
                        </a:solidFill>
                        <a:latin typeface="Century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9664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"Развитие коммунальной  инфраструктуры в  Орловском районе Кировской области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6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522,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01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3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526</a:t>
                      </a:r>
                      <a:r>
                        <a:rPr lang="ru-RU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46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54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07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9664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"Комплексное развитие транспортной инфраструктуры Орловского района Кировской 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области"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41</a:t>
                      </a:r>
                      <a:r>
                        <a:rPr lang="en-US" sz="120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410</a:t>
                      </a:r>
                      <a:r>
                        <a:rPr lang="ru-RU" sz="120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12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134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995</a:t>
                      </a:r>
                      <a:r>
                        <a:rPr lang="ru-RU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43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95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46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42342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"Экологический контроль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2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648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60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143</a:t>
                      </a:r>
                      <a:r>
                        <a:rPr lang="ru-RU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29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43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17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9664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"Поддержка и развитие малого  предпринимательства в Орловском районе Кировской области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15,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15,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0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100,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0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3289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"О противодействии коррупции в Орловском районе Кировской 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области"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-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-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0,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0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96642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программа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"Управления </a:t>
                      </a:r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муниципальным имуществом и охрана земельных ресурсов муниципального образования Орловский муниципальный 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район"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705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39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371</a:t>
                      </a:r>
                      <a:r>
                        <a:rPr lang="ru-RU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56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80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43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794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"Развитие архивного дела в Орловском районе Кировской области"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044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953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02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91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28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794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"Развитие муниципального управления"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34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577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08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34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418</a:t>
                      </a:r>
                      <a:r>
                        <a:rPr lang="ru-RU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52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54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79512" y="116633"/>
            <a:ext cx="88216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2000" cap="all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Расходы бюджета района по муниципальным </a:t>
            </a: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программам </a:t>
            </a:r>
            <a:r>
              <a:rPr lang="ru-RU" sz="2000" cap="all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Орловского района </a:t>
            </a:r>
            <a:endParaRPr lang="en-US" sz="2000" cap="all" dirty="0" smtClean="0">
              <a:solidFill>
                <a:schemeClr val="accent1">
                  <a:lumMod val="5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 </a:t>
            </a:r>
            <a:r>
              <a:rPr lang="ru-RU" sz="2000" cap="all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непрограммным направлениям </a:t>
            </a: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деятельности</a:t>
            </a:r>
            <a:r>
              <a:rPr lang="en-US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(2)</a:t>
            </a:r>
            <a:endParaRPr lang="ru-RU" sz="2000" cap="all" dirty="0">
              <a:solidFill>
                <a:schemeClr val="accent1">
                  <a:lumMod val="5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245639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296144"/>
          </a:xfrm>
        </p:spPr>
        <p:txBody>
          <a:bodyPr>
            <a:normAutofit fontScale="90000"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 бюджета района по муниципальным программам Орловского района  </a:t>
            </a:r>
            <a:r>
              <a:rPr lang="en-US" sz="22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и непрограммным направлениям деятельности</a:t>
            </a:r>
            <a:r>
              <a:rPr lang="en-US" sz="22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2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200" cap="all" dirty="0" smtClean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cap="all" dirty="0" smtClean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200" cap="all" dirty="0"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9512" y="1268760"/>
          <a:ext cx="8784976" cy="461428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824536"/>
                <a:gridCol w="1224136"/>
                <a:gridCol w="1296144"/>
                <a:gridCol w="1440160"/>
              </a:tblGrid>
              <a:tr h="106075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" pitchFamily="18" charset="0"/>
                        </a:rPr>
                        <a:t>Наименование</a:t>
                      </a:r>
                      <a:r>
                        <a:rPr lang="ru-RU" sz="1400" baseline="0" dirty="0" smtClean="0">
                          <a:latin typeface="Century" pitchFamily="18" charset="0"/>
                        </a:rPr>
                        <a:t> расхода</a:t>
                      </a:r>
                      <a:endParaRPr lang="ru-RU" sz="1400" dirty="0">
                        <a:latin typeface="Century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400" kern="1200" dirty="0" smtClean="0">
                          <a:latin typeface="Century" pitchFamily="18" charset="0"/>
                        </a:rPr>
                        <a:t>План,             (тыс.руб.)</a:t>
                      </a:r>
                      <a:endParaRPr kumimoji="0" lang="ru-RU" sz="1400" b="1" kern="1200" dirty="0">
                        <a:solidFill>
                          <a:schemeClr val="lt1"/>
                        </a:solidFill>
                        <a:latin typeface="Century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latin typeface="Century" pitchFamily="18" charset="0"/>
                        </a:rPr>
                        <a:t>Исполнено (тыс.руб.)</a:t>
                      </a:r>
                      <a:endParaRPr kumimoji="0" lang="ru-RU" sz="1400" b="1" kern="1200" dirty="0">
                        <a:solidFill>
                          <a:schemeClr val="lt1"/>
                        </a:solidFill>
                        <a:latin typeface="Century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latin typeface="Century" pitchFamily="18" charset="0"/>
                        </a:rPr>
                        <a:t>Процент исполнения (%)</a:t>
                      </a:r>
                      <a:endParaRPr kumimoji="0" lang="ru-RU" sz="1400" b="1" kern="1200" dirty="0">
                        <a:solidFill>
                          <a:schemeClr val="lt1"/>
                        </a:solidFill>
                        <a:latin typeface="Century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266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"Управление муниципальными финансами и регулирование межбюджетных отношений"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51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704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14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51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699</a:t>
                      </a:r>
                      <a:r>
                        <a:rPr lang="ru-RU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24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99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99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266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"Переселение граждан, проживающих на территории Орловского района Кировской области, из аварийного жилищного 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фонда"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39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983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24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32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437</a:t>
                      </a:r>
                      <a:r>
                        <a:rPr lang="ru-RU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47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81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13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62661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"Энергосбережение и повышение энергетической эффективности в Орловском районе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190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190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0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100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0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789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"Социальная поддержка граждан Орловского района Кировской области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4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277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76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4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272</a:t>
                      </a:r>
                      <a:r>
                        <a:rPr lang="ru-RU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05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87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789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Муниципальная программа "Развитие агропромышленного комплекса Орловского района"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6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451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6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437</a:t>
                      </a:r>
                      <a:r>
                        <a:rPr lang="ru-RU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92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99</a:t>
                      </a:r>
                      <a:r>
                        <a:rPr lang="ru-RU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80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5789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Мероприятия</a:t>
                      </a:r>
                      <a:r>
                        <a:rPr lang="en-US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ru-RU" sz="120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ru-RU" sz="1200" u="none" strike="noStrike" dirty="0">
                          <a:latin typeface="Century" pitchFamily="18" charset="0"/>
                          <a:cs typeface="Arial" pitchFamily="34" charset="0"/>
                        </a:rPr>
                        <a:t>не вошедшие в подпрограммы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236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cs typeface="Arial" pitchFamily="34" charset="0"/>
                        </a:rPr>
                        <a:t>03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235</a:t>
                      </a:r>
                      <a:r>
                        <a:rPr lang="ru-RU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baseline="0" dirty="0" smtClean="0">
                          <a:latin typeface="Century" pitchFamily="18" charset="0"/>
                          <a:cs typeface="Arial" pitchFamily="34" charset="0"/>
                        </a:rPr>
                        <a:t>96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latin typeface="Century" pitchFamily="18" charset="0"/>
                          <a:cs typeface="Arial" pitchFamily="34" charset="0"/>
                        </a:rPr>
                        <a:t>99</a:t>
                      </a:r>
                      <a:r>
                        <a:rPr lang="ru-RU" sz="1200" b="0" i="0" u="none" strike="noStrike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="0" i="0" u="none" strike="noStrike" smtClean="0">
                          <a:latin typeface="Century" pitchFamily="18" charset="0"/>
                          <a:cs typeface="Arial" pitchFamily="34" charset="0"/>
                        </a:rPr>
                        <a:t>99</a:t>
                      </a:r>
                      <a:endParaRPr lang="ru-RU" sz="1200" b="0" i="0" u="none" strike="noStrike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8784976" cy="2664296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ru-RU" sz="4000" b="0" i="1" dirty="0" smtClean="0">
                <a:solidFill>
                  <a:schemeClr val="accent1">
                    <a:lumMod val="50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Times New Roman" pitchFamily="18" charset="0"/>
              </a:rPr>
              <a:t>Благодарим</a:t>
            </a:r>
          </a:p>
          <a:p>
            <a:pPr>
              <a:spcBef>
                <a:spcPct val="0"/>
              </a:spcBef>
            </a:pPr>
            <a:r>
              <a:rPr lang="ru-RU" sz="4000" b="0" i="1" dirty="0" smtClean="0">
                <a:solidFill>
                  <a:schemeClr val="accent1">
                    <a:lumMod val="50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Times New Roman" pitchFamily="18" charset="0"/>
              </a:rPr>
              <a:t> </a:t>
            </a:r>
          </a:p>
          <a:p>
            <a:pPr>
              <a:spcBef>
                <a:spcPct val="0"/>
              </a:spcBef>
            </a:pPr>
            <a:r>
              <a:rPr lang="ru-RU" sz="4000" b="0" i="1" dirty="0" smtClean="0">
                <a:solidFill>
                  <a:schemeClr val="accent1">
                    <a:lumMod val="50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Times New Roman" pitchFamily="18" charset="0"/>
              </a:rPr>
              <a:t>за внимание!</a:t>
            </a:r>
          </a:p>
        </p:txBody>
      </p:sp>
      <p:sp>
        <p:nvSpPr>
          <p:cNvPr id="5" name="Подзаголовок 3"/>
          <p:cNvSpPr txBox="1">
            <a:spLocks/>
          </p:cNvSpPr>
          <p:nvPr/>
        </p:nvSpPr>
        <p:spPr>
          <a:xfrm>
            <a:off x="179512" y="5301208"/>
            <a:ext cx="8784976" cy="1080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2000" b="0" i="1" u="none" strike="noStrike" kern="1200" cap="all" spc="25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Century" pitchFamily="18" charset="0"/>
                <a:ea typeface="+mj-ea"/>
                <a:cs typeface="Times New Roman" pitchFamily="18" charset="0"/>
              </a:rPr>
              <a:t> </a:t>
            </a:r>
            <a:r>
              <a:rPr lang="ru-RU" i="1" dirty="0" smtClean="0"/>
              <a:t>Отчет составлен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ru-RU" i="1" dirty="0" smtClean="0"/>
              <a:t>Финансовым управление Орловского района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ru-RU" i="1" dirty="0" smtClean="0"/>
              <a:t>Кировской области, 202</a:t>
            </a:r>
            <a:r>
              <a:rPr lang="en-US" i="1" dirty="0" smtClean="0"/>
              <a:t>3</a:t>
            </a:r>
            <a:r>
              <a:rPr lang="ru-RU" i="1" dirty="0" smtClean="0"/>
              <a:t> год</a:t>
            </a:r>
            <a:endParaRPr kumimoji="0" lang="ru-RU" sz="2000" b="0" i="1" u="none" strike="noStrike" kern="1200" cap="all" spc="25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Century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758952"/>
          </a:xfrm>
        </p:spPr>
        <p:txBody>
          <a:bodyPr>
            <a:normAutofit/>
          </a:bodyPr>
          <a:lstStyle/>
          <a:p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показатели бюджета муниципального  района за 202</a:t>
            </a:r>
            <a:r>
              <a:rPr lang="en-US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год</a:t>
            </a:r>
            <a:endParaRPr lang="ru-RU" sz="2000" cap="all" dirty="0">
              <a:solidFill>
                <a:schemeClr val="accent1">
                  <a:lumMod val="5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4294967295"/>
          </p:nvPr>
        </p:nvGraphicFramePr>
        <p:xfrm>
          <a:off x="179513" y="1268761"/>
          <a:ext cx="8784976" cy="4075409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875940"/>
                <a:gridCol w="1638051"/>
                <a:gridCol w="1756995"/>
                <a:gridCol w="1756995"/>
                <a:gridCol w="1756995"/>
              </a:tblGrid>
              <a:tr h="16561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 i="0" dirty="0" smtClean="0">
                        <a:latin typeface="AdverGothic" pitchFamily="2" charset="0"/>
                        <a:ea typeface="Open Sans" pitchFamily="34" charset="0"/>
                        <a:cs typeface="Open Sans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 i="0" dirty="0" smtClean="0">
                        <a:latin typeface="AdverGothic" pitchFamily="2" charset="0"/>
                        <a:ea typeface="Open Sans" pitchFamily="34" charset="0"/>
                        <a:cs typeface="Open Sans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Century" pitchFamily="18" charset="0"/>
                          <a:ea typeface="Open Sans" pitchFamily="34" charset="0"/>
                          <a:cs typeface="Open Sans" pitchFamily="34" charset="0"/>
                        </a:rPr>
                        <a:t>Наименование </a:t>
                      </a:r>
                      <a:r>
                        <a:rPr lang="ru-RU" sz="1400" b="1" i="0" dirty="0">
                          <a:latin typeface="Century" pitchFamily="18" charset="0"/>
                          <a:ea typeface="Open Sans" pitchFamily="34" charset="0"/>
                          <a:cs typeface="Open Sans" pitchFamily="34" charset="0"/>
                        </a:rPr>
                        <a:t>показателей</a:t>
                      </a: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 i="0" dirty="0" smtClean="0">
                        <a:latin typeface="AdverGothic" pitchFamily="2" charset="0"/>
                        <a:ea typeface="Open Sans" pitchFamily="34" charset="0"/>
                        <a:cs typeface="Open Sans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 i="0" dirty="0" smtClean="0">
                        <a:latin typeface="AdverGothic" pitchFamily="2" charset="0"/>
                        <a:ea typeface="Open Sans" pitchFamily="34" charset="0"/>
                        <a:cs typeface="Open Sans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Century" pitchFamily="18" charset="0"/>
                          <a:ea typeface="Open Sans" pitchFamily="34" charset="0"/>
                          <a:cs typeface="Open Sans" pitchFamily="34" charset="0"/>
                        </a:rPr>
                        <a:t>Первоначальный </a:t>
                      </a:r>
                      <a:r>
                        <a:rPr lang="ru-RU" sz="1400" b="1" i="0" dirty="0">
                          <a:latin typeface="Century" pitchFamily="18" charset="0"/>
                          <a:ea typeface="Open Sans" pitchFamily="34" charset="0"/>
                          <a:cs typeface="Open Sans" pitchFamily="34" charset="0"/>
                        </a:rPr>
                        <a:t>план</a:t>
                      </a: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Century" pitchFamily="18" charset="0"/>
                          <a:ea typeface="Open Sans" pitchFamily="34" charset="0"/>
                          <a:cs typeface="Open Sans" pitchFamily="34" charset="0"/>
                        </a:rPr>
                        <a:t>Уточненный </a:t>
                      </a:r>
                      <a:r>
                        <a:rPr lang="ru-RU" sz="1400" b="1" i="0" dirty="0">
                          <a:latin typeface="Century" pitchFamily="18" charset="0"/>
                          <a:ea typeface="Open Sans" pitchFamily="34" charset="0"/>
                          <a:cs typeface="Open Sans" pitchFamily="34" charset="0"/>
                        </a:rPr>
                        <a:t>план (в соответствии со сводной бюджетной росписью по расходам)</a:t>
                      </a: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 i="0" dirty="0" smtClean="0">
                        <a:latin typeface="AdverGothic" pitchFamily="2" charset="0"/>
                        <a:ea typeface="Open Sans" pitchFamily="34" charset="0"/>
                        <a:cs typeface="Open Sans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 i="0" dirty="0" smtClean="0">
                        <a:latin typeface="AdverGothic" pitchFamily="2" charset="0"/>
                        <a:ea typeface="Open Sans" pitchFamily="34" charset="0"/>
                        <a:cs typeface="Open Sans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Century" pitchFamily="18" charset="0"/>
                          <a:ea typeface="Open Sans" pitchFamily="34" charset="0"/>
                          <a:cs typeface="Open Sans" pitchFamily="34" charset="0"/>
                        </a:rPr>
                        <a:t>Факт</a:t>
                      </a:r>
                      <a:endParaRPr lang="ru-RU" sz="1400" b="1" i="0" dirty="0">
                        <a:latin typeface="Century" pitchFamily="18" charset="0"/>
                        <a:ea typeface="Open Sans" pitchFamily="34" charset="0"/>
                        <a:cs typeface="Open Sans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 i="0" dirty="0" smtClean="0">
                        <a:latin typeface="AdverGothic" pitchFamily="2" charset="0"/>
                        <a:ea typeface="Open Sans" pitchFamily="34" charset="0"/>
                        <a:cs typeface="Open Sans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 i="0" dirty="0" smtClean="0">
                        <a:latin typeface="AdverGothic" pitchFamily="2" charset="0"/>
                        <a:ea typeface="Open Sans" pitchFamily="34" charset="0"/>
                        <a:cs typeface="Open Sans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0" dirty="0" smtClean="0">
                          <a:latin typeface="Century" pitchFamily="18" charset="0"/>
                          <a:ea typeface="Open Sans" pitchFamily="34" charset="0"/>
                          <a:cs typeface="Open Sans" pitchFamily="34" charset="0"/>
                        </a:rPr>
                        <a:t>% </a:t>
                      </a:r>
                      <a:r>
                        <a:rPr lang="ru-RU" sz="1400" b="1" i="0" dirty="0">
                          <a:latin typeface="Century" pitchFamily="18" charset="0"/>
                          <a:ea typeface="Open Sans" pitchFamily="34" charset="0"/>
                          <a:cs typeface="Open Sans" pitchFamily="34" charset="0"/>
                        </a:rPr>
                        <a:t>к уточненному плану</a:t>
                      </a:r>
                    </a:p>
                  </a:txBody>
                  <a:tcPr marL="70869" marR="70869" marT="0" marB="0" anchor="ctr"/>
                </a:tc>
              </a:tr>
              <a:tr h="6450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1. </a:t>
                      </a:r>
                      <a:r>
                        <a:rPr lang="ru-RU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Доходы </a:t>
                      </a:r>
                      <a:r>
                        <a:rPr lang="ru-RU" sz="1300" b="1" dirty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– всего, из </a:t>
                      </a:r>
                      <a:r>
                        <a:rPr lang="ru-RU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них</a:t>
                      </a:r>
                      <a:endParaRPr lang="ru-RU" sz="1300" b="1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408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891</a:t>
                      </a:r>
                      <a:r>
                        <a:rPr lang="ru-RU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86</a:t>
                      </a:r>
                      <a:endParaRPr lang="ru-RU" sz="1300" b="1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529 </a:t>
                      </a: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093</a:t>
                      </a:r>
                      <a:r>
                        <a:rPr lang="ru-RU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21</a:t>
                      </a:r>
                      <a:endParaRPr lang="ru-RU" sz="1300" b="1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528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509</a:t>
                      </a:r>
                      <a:r>
                        <a:rPr lang="ru-RU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52</a:t>
                      </a:r>
                      <a:endParaRPr lang="ru-RU" sz="1300" b="1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9</a:t>
                      </a: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9</a:t>
                      </a:r>
                      <a:r>
                        <a:rPr lang="ru-RU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89</a:t>
                      </a:r>
                      <a:endParaRPr lang="ru-RU" sz="1300" b="1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</a:tr>
              <a:tr h="4435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налоговые</a:t>
                      </a:r>
                      <a:r>
                        <a:rPr lang="ru-RU" sz="1300" dirty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 неналоговые доходы</a:t>
                      </a: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72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362</a:t>
                      </a:r>
                      <a:r>
                        <a:rPr lang="ru-RU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80</a:t>
                      </a:r>
                      <a:endParaRPr lang="ru-RU" sz="1300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73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368</a:t>
                      </a:r>
                      <a:r>
                        <a:rPr lang="ru-RU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10</a:t>
                      </a:r>
                      <a:endParaRPr lang="ru-RU" sz="1300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81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208</a:t>
                      </a:r>
                      <a:r>
                        <a:rPr lang="ru-RU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04</a:t>
                      </a:r>
                      <a:endParaRPr lang="ru-RU" sz="1300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130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10</a:t>
                      </a:r>
                      <a:r>
                        <a:rPr lang="ru-RU" sz="130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69</a:t>
                      </a:r>
                      <a:endParaRPr lang="ru-RU" sz="1300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</a:tr>
              <a:tr h="4435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безвозмездные поступления</a:t>
                      </a: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336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529</a:t>
                      </a:r>
                      <a:r>
                        <a:rPr lang="ru-RU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06</a:t>
                      </a:r>
                      <a:endParaRPr lang="ru-RU" sz="1300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455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725</a:t>
                      </a:r>
                      <a:r>
                        <a:rPr lang="ru-RU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11</a:t>
                      </a:r>
                      <a:endParaRPr lang="ru-RU" sz="1300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447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301</a:t>
                      </a:r>
                      <a:r>
                        <a:rPr lang="ru-RU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48</a:t>
                      </a:r>
                      <a:endParaRPr lang="ru-RU" sz="1300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9</a:t>
                      </a:r>
                      <a:r>
                        <a:rPr lang="en-US" sz="130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8</a:t>
                      </a:r>
                      <a:r>
                        <a:rPr lang="ru-RU" sz="130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15</a:t>
                      </a:r>
                      <a:endParaRPr lang="ru-RU" sz="1300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</a:tr>
              <a:tr h="4435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2</a:t>
                      </a:r>
                      <a:r>
                        <a:rPr lang="ru-RU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.</a:t>
                      </a: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Расходы </a:t>
                      </a:r>
                      <a:r>
                        <a:rPr lang="ru-RU" sz="1300" b="1" dirty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– всего</a:t>
                      </a: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408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891</a:t>
                      </a:r>
                      <a:r>
                        <a:rPr lang="ru-RU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86</a:t>
                      </a:r>
                      <a:endParaRPr lang="ru-RU" sz="1300" b="1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542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000</a:t>
                      </a:r>
                      <a:r>
                        <a:rPr lang="ru-RU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96</a:t>
                      </a:r>
                      <a:endParaRPr lang="ru-RU" sz="1300" b="1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520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151</a:t>
                      </a:r>
                      <a:r>
                        <a:rPr lang="ru-RU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93</a:t>
                      </a:r>
                      <a:endParaRPr lang="ru-RU" sz="1300" b="1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9</a:t>
                      </a: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5</a:t>
                      </a:r>
                      <a:r>
                        <a:rPr lang="ru-RU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97</a:t>
                      </a:r>
                      <a:endParaRPr lang="ru-RU" sz="1300" b="1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</a:tr>
              <a:tr h="4435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3. </a:t>
                      </a:r>
                      <a:r>
                        <a:rPr lang="ru-RU" sz="1300" b="1" dirty="0" err="1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Профицит</a:t>
                      </a:r>
                      <a:endParaRPr lang="ru-RU" sz="1300" b="1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0</a:t>
                      </a:r>
                      <a:endParaRPr lang="ru-RU" sz="1300" b="1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12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907</a:t>
                      </a:r>
                      <a:r>
                        <a:rPr lang="ru-RU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75</a:t>
                      </a:r>
                      <a:endParaRPr lang="ru-RU" sz="1300" b="1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-8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357</a:t>
                      </a:r>
                      <a:r>
                        <a:rPr lang="ru-RU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="1" baseline="0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59</a:t>
                      </a:r>
                      <a:endParaRPr lang="ru-RU" sz="1300" b="1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0</a:t>
                      </a:r>
                      <a:r>
                        <a:rPr lang="ru-RU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300" b="1" dirty="0" smtClean="0">
                          <a:latin typeface="Century" pitchFamily="18" charset="0"/>
                          <a:ea typeface="Open Sans" pitchFamily="34" charset="0"/>
                          <a:cs typeface="Arial" pitchFamily="34" charset="0"/>
                        </a:rPr>
                        <a:t>60</a:t>
                      </a:r>
                      <a:endParaRPr lang="ru-RU" sz="1300" b="1" dirty="0">
                        <a:latin typeface="Century" pitchFamily="18" charset="0"/>
                        <a:ea typeface="Open Sans" pitchFamily="34" charset="0"/>
                        <a:cs typeface="Arial" pitchFamily="34" charset="0"/>
                      </a:endParaRPr>
                    </a:p>
                  </a:txBody>
                  <a:tcPr marL="70869" marR="70869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Структура поступления доходов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в бюджет муниципального района в 202</a:t>
            </a:r>
            <a:r>
              <a:rPr lang="en-US" dirty="0" smtClean="0"/>
              <a:t>3</a:t>
            </a:r>
            <a:r>
              <a:rPr lang="ru-RU" dirty="0" smtClean="0"/>
              <a:t> году</a:t>
            </a:r>
            <a:endParaRPr lang="ru-RU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xmlns="" val="4101687717"/>
              </p:ext>
            </p:extLst>
          </p:nvPr>
        </p:nvGraphicFramePr>
        <p:xfrm>
          <a:off x="431032" y="1529408"/>
          <a:ext cx="8712968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ontrols>
      <p:control spid="1026" name="SapphireHiddenControl" r:id="rId2" imgW="6095880" imgH="4067280"/>
    </p:controls>
    <p:extLst>
      <p:ext uri="{BB962C8B-B14F-4D97-AF65-F5344CB8AC3E}">
        <p14:creationId xmlns:p14="http://schemas.microsoft.com/office/powerpoint/2010/main" xmlns="" val="211338869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92088"/>
          </a:xfrm>
        </p:spPr>
        <p:txBody>
          <a:bodyPr>
            <a:normAutofit/>
          </a:bodyPr>
          <a:lstStyle/>
          <a:p>
            <a:r>
              <a:rPr lang="ru-RU" sz="2000" cap="all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Динамика доходов бюджета района</a:t>
            </a:r>
            <a:endParaRPr lang="ru-RU" sz="2000" cap="all" dirty="0">
              <a:solidFill>
                <a:schemeClr val="accent1">
                  <a:lumMod val="5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xmlns="" val="90535440"/>
              </p:ext>
            </p:extLst>
          </p:nvPr>
        </p:nvGraphicFramePr>
        <p:xfrm>
          <a:off x="179512" y="1340768"/>
          <a:ext cx="8784976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11451982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818302"/>
          </a:xfrm>
        </p:spPr>
        <p:txBody>
          <a:bodyPr>
            <a:noAutofit/>
          </a:bodyPr>
          <a:lstStyle/>
          <a:p>
            <a:r>
              <a:rPr lang="ru-RU" sz="2000" cap="all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Структура безвозмездных поступлений </a:t>
            </a: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000" cap="all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других бюджетов бюджетной системы </a:t>
            </a: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РФ в 202</a:t>
            </a:r>
            <a:r>
              <a:rPr lang="en-US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году</a:t>
            </a:r>
            <a:endParaRPr lang="ru-RU" sz="2000" cap="all" dirty="0">
              <a:solidFill>
                <a:schemeClr val="accent1">
                  <a:lumMod val="5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xmlns="" val="3471801127"/>
              </p:ext>
            </p:extLst>
          </p:nvPr>
        </p:nvGraphicFramePr>
        <p:xfrm>
          <a:off x="179512" y="1268760"/>
          <a:ext cx="878497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1318255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778098"/>
          </a:xfrm>
        </p:spPr>
        <p:txBody>
          <a:bodyPr>
            <a:noAutofit/>
          </a:bodyPr>
          <a:lstStyle/>
          <a:p>
            <a:r>
              <a:rPr lang="ru-RU" sz="2000" cap="all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Динамика безвозмездных поступлений </a:t>
            </a: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от других</a:t>
            </a:r>
            <a:r>
              <a:rPr lang="en-US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бюджетов </a:t>
            </a:r>
            <a:r>
              <a:rPr lang="ru-RU" sz="2000" cap="all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бюджетной системы РФ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xmlns="" val="108118933"/>
              </p:ext>
            </p:extLst>
          </p:nvPr>
        </p:nvGraphicFramePr>
        <p:xfrm>
          <a:off x="179512" y="1268760"/>
          <a:ext cx="8784976" cy="5200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25264996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780928"/>
            <a:ext cx="7772400" cy="792832"/>
          </a:xfrm>
        </p:spPr>
        <p:txBody>
          <a:bodyPr>
            <a:normAutofit/>
          </a:bodyPr>
          <a:lstStyle/>
          <a:p>
            <a:pPr algn="ctr"/>
            <a:r>
              <a:rPr lang="ru-RU" sz="4000" cap="all" dirty="0" smtClean="0">
                <a:solidFill>
                  <a:schemeClr val="accent1">
                    <a:lumMod val="50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cs typeface="Times New Roman" pitchFamily="18" charset="0"/>
              </a:rPr>
              <a:t>РАСХОДЫ БЮДЖЕТА</a:t>
            </a:r>
            <a:endParaRPr lang="ru-RU" sz="4000" cap="all" dirty="0">
              <a:solidFill>
                <a:schemeClr val="accent1">
                  <a:lumMod val="50000"/>
                </a:schemeClr>
              </a:solidFill>
              <a:effectLst>
                <a:reflection blurRad="12700" stA="48000" endA="300" endPos="55000" dir="5400000" sy="-90000" algn="bl" rotWithShape="0"/>
              </a:effectLst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758952"/>
          </a:xfrm>
        </p:spPr>
        <p:txBody>
          <a:bodyPr>
            <a:noAutofit/>
          </a:bodyPr>
          <a:lstStyle/>
          <a:p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Отраслевая структура расходов бюджета района </a:t>
            </a:r>
            <a:r>
              <a:rPr lang="en-US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за 202</a:t>
            </a:r>
            <a:r>
              <a:rPr lang="en-US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год </a:t>
            </a:r>
            <a:endParaRPr lang="ru-RU" sz="2000" cap="all" dirty="0">
              <a:solidFill>
                <a:schemeClr val="accent1">
                  <a:lumMod val="5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71438" y="6215063"/>
            <a:ext cx="9072562" cy="766762"/>
          </a:xfrm>
        </p:spPr>
        <p:txBody>
          <a:bodyPr>
            <a:normAutofit/>
          </a:bodyPr>
          <a:lstStyle/>
          <a:p>
            <a:r>
              <a:rPr lang="ru-RU" sz="1800" dirty="0" smtClean="0"/>
              <a:t> </a:t>
            </a:r>
            <a:endParaRPr lang="ru-RU" sz="15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48859131"/>
              </p:ext>
            </p:extLst>
          </p:nvPr>
        </p:nvGraphicFramePr>
        <p:xfrm>
          <a:off x="251520" y="1268758"/>
          <a:ext cx="8712968" cy="5437976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880320"/>
                <a:gridCol w="1440160"/>
                <a:gridCol w="1728192"/>
                <a:gridCol w="1443147"/>
                <a:gridCol w="1221149"/>
              </a:tblGrid>
              <a:tr h="79209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" pitchFamily="18" charset="0"/>
                        </a:rPr>
                        <a:t>Наименование расхода</a:t>
                      </a:r>
                      <a:endParaRPr lang="ru-RU" sz="1400" dirty="0">
                        <a:latin typeface="Century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" pitchFamily="18" charset="0"/>
                        </a:rPr>
                        <a:t>Сумма всего (тыс.руб.)</a:t>
                      </a:r>
                      <a:endParaRPr lang="ru-RU" sz="1400" dirty="0">
                        <a:latin typeface="Century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" pitchFamily="18" charset="0"/>
                        </a:rPr>
                        <a:t>Исполнено (тыс.руб.)</a:t>
                      </a:r>
                      <a:endParaRPr lang="ru-RU" sz="1400" dirty="0">
                        <a:latin typeface="Century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" pitchFamily="18" charset="0"/>
                        </a:rPr>
                        <a:t>% исполнения</a:t>
                      </a:r>
                      <a:endParaRPr lang="ru-RU" sz="1400" dirty="0">
                        <a:latin typeface="Century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Century" pitchFamily="18" charset="0"/>
                        </a:rPr>
                        <a:t>Структура (%)</a:t>
                      </a:r>
                      <a:endParaRPr lang="ru-RU" sz="1400" dirty="0">
                        <a:latin typeface="Century" pitchFamily="18" charset="0"/>
                      </a:endParaRPr>
                    </a:p>
                  </a:txBody>
                  <a:tcPr anchor="ctr"/>
                </a:tc>
              </a:tr>
              <a:tr h="32345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Всего расходов</a:t>
                      </a:r>
                      <a:endParaRPr lang="ru-RU" sz="1200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542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000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96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520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151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93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9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5</a:t>
                      </a: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97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100,0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2345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Общегосударственные вопросы</a:t>
                      </a:r>
                      <a:endParaRPr lang="ru-RU" sz="1200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46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067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43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45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577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01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98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94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8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76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2345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Национальная оборона</a:t>
                      </a:r>
                      <a:endParaRPr lang="ru-RU" sz="1200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87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73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02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83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93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0,0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7044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Национальная</a:t>
                      </a:r>
                      <a:r>
                        <a:rPr lang="ru-RU" sz="1200" baseline="0" dirty="0" smtClean="0">
                          <a:latin typeface="Century" pitchFamily="18" charset="0"/>
                          <a:cs typeface="Arial" pitchFamily="34" charset="0"/>
                        </a:rPr>
                        <a:t> безопасность и правоохранительная деятельность</a:t>
                      </a:r>
                      <a:endParaRPr lang="ru-RU" sz="1200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1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967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85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r>
                        <a:rPr lang="en-US" sz="1200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latin typeface="Century" pitchFamily="18" charset="0"/>
                          <a:cs typeface="Arial" pitchFamily="34" charset="0"/>
                        </a:rPr>
                        <a:t>840</a:t>
                      </a:r>
                      <a:r>
                        <a:rPr lang="ru-RU" sz="1200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aseline="0" dirty="0" smtClean="0">
                          <a:latin typeface="Century" pitchFamily="18" charset="0"/>
                          <a:cs typeface="Arial" pitchFamily="34" charset="0"/>
                        </a:rPr>
                        <a:t>96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9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3</a:t>
                      </a: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55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0,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35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2345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Национальная</a:t>
                      </a:r>
                      <a:r>
                        <a:rPr lang="ru-RU" sz="1200" baseline="0" dirty="0" smtClean="0">
                          <a:latin typeface="Century" pitchFamily="18" charset="0"/>
                          <a:cs typeface="Arial" pitchFamily="34" charset="0"/>
                        </a:rPr>
                        <a:t> экономика</a:t>
                      </a:r>
                      <a:endParaRPr lang="ru-RU" sz="1200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148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840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60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142 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305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17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9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5</a:t>
                      </a: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61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27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36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2345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Жилищно-куммунальное хозяйство</a:t>
                      </a:r>
                      <a:endParaRPr lang="ru-RU" sz="1200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46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597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15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35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963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93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77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18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6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91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2345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Охрана окружающей среды</a:t>
                      </a:r>
                      <a:endParaRPr lang="ru-RU" sz="1200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466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7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r>
                        <a:rPr lang="en-US" sz="1200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latin typeface="Century" pitchFamily="18" charset="0"/>
                          <a:cs typeface="Arial" pitchFamily="34" charset="0"/>
                        </a:rPr>
                        <a:t>128</a:t>
                      </a:r>
                      <a:r>
                        <a:rPr lang="ru-RU" sz="1200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aseline="0" dirty="0" smtClean="0">
                          <a:latin typeface="Century" pitchFamily="18" charset="0"/>
                          <a:cs typeface="Arial" pitchFamily="34" charset="0"/>
                        </a:rPr>
                        <a:t>29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45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74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0,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22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2345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Образование</a:t>
                      </a:r>
                      <a:endParaRPr lang="ru-RU" sz="1200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200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004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56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197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606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21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9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8</a:t>
                      </a: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8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38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2345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Культура, кинематография</a:t>
                      </a:r>
                      <a:endParaRPr lang="ru-RU" sz="1200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25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579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61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25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345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57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99,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09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4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87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2345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Социальная политика</a:t>
                      </a:r>
                      <a:endParaRPr lang="ru-RU" sz="1200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12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510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16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12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482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76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9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9</a:t>
                      </a: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78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2,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4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2345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Физическая культура</a:t>
                      </a:r>
                      <a:r>
                        <a:rPr lang="ru-RU" sz="1200" baseline="0" dirty="0" smtClean="0">
                          <a:latin typeface="Century" pitchFamily="18" charset="0"/>
                          <a:cs typeface="Arial" pitchFamily="34" charset="0"/>
                        </a:rPr>
                        <a:t> и спорт</a:t>
                      </a:r>
                      <a:endParaRPr lang="ru-RU" sz="1200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1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4</a:t>
                      </a:r>
                      <a:r>
                        <a:rPr lang="en-US" sz="1200" baseline="0" dirty="0" smtClean="0">
                          <a:latin typeface="Century" pitchFamily="18" charset="0"/>
                          <a:cs typeface="Arial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latin typeface="Century" pitchFamily="18" charset="0"/>
                          <a:cs typeface="Arial" pitchFamily="34" charset="0"/>
                        </a:rPr>
                        <a:t>445</a:t>
                      </a:r>
                      <a:r>
                        <a:rPr lang="ru-RU" sz="1200" baseline="0" dirty="0" smtClean="0">
                          <a:latin typeface="Century" pitchFamily="18" charset="0"/>
                          <a:cs typeface="Arial" pitchFamily="34" charset="0"/>
                        </a:rPr>
                        <a:t>,</a:t>
                      </a:r>
                      <a:r>
                        <a:rPr lang="en-US" sz="1200" baseline="0" dirty="0" smtClean="0">
                          <a:latin typeface="Century" pitchFamily="18" charset="0"/>
                          <a:cs typeface="Arial" pitchFamily="34" charset="0"/>
                        </a:rPr>
                        <a:t>10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14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394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21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99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65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77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7044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Обслуживание</a:t>
                      </a:r>
                      <a:r>
                        <a:rPr lang="ru-RU" sz="1200" baseline="0" dirty="0" smtClean="0">
                          <a:latin typeface="Century" pitchFamily="18" charset="0"/>
                          <a:cs typeface="Arial" pitchFamily="34" charset="0"/>
                        </a:rPr>
                        <a:t> государственного и муниципального долга</a:t>
                      </a:r>
                      <a:endParaRPr lang="ru-RU" sz="1200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0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0,</a:t>
                      </a:r>
                      <a:r>
                        <a:rPr lang="en-US" sz="1200" dirty="0" smtClean="0">
                          <a:latin typeface="Century" pitchFamily="18" charset="0"/>
                          <a:cs typeface="Arial" pitchFamily="34" charset="0"/>
                        </a:rPr>
                        <a:t>0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7044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Межбюджетные трансферты</a:t>
                      </a:r>
                      <a:r>
                        <a:rPr lang="ru-RU" sz="1200" baseline="0" dirty="0" smtClean="0">
                          <a:latin typeface="Century" pitchFamily="18" charset="0"/>
                          <a:cs typeface="Arial" pitchFamily="34" charset="0"/>
                        </a:rPr>
                        <a:t> общего характера бюджетам системы РФ</a:t>
                      </a:r>
                      <a:endParaRPr lang="ru-RU" sz="1200" dirty="0">
                        <a:latin typeface="Century" pitchFamily="18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43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434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80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43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434</a:t>
                      </a:r>
                      <a:r>
                        <a:rPr lang="ru-RU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baseline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80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" pitchFamily="18" charset="0"/>
                          <a:cs typeface="Arial" pitchFamily="34" charset="0"/>
                        </a:rPr>
                        <a:t>100,0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8</a:t>
                      </a:r>
                      <a:r>
                        <a:rPr lang="ru-RU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,</a:t>
                      </a:r>
                      <a:r>
                        <a:rPr lang="en-US" sz="1200" b="0" dirty="0" smtClean="0">
                          <a:latin typeface="Century" pitchFamily="18" charset="0"/>
                          <a:ea typeface="+mn-ea"/>
                          <a:cs typeface="Arial" pitchFamily="34" charset="0"/>
                        </a:rPr>
                        <a:t>35</a:t>
                      </a:r>
                      <a:endParaRPr lang="ru-RU" sz="1800" b="1" dirty="0">
                        <a:latin typeface="Century" pitchFamily="18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8329906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758952"/>
          </a:xfrm>
        </p:spPr>
        <p:txBody>
          <a:bodyPr>
            <a:noAutofit/>
          </a:bodyPr>
          <a:lstStyle/>
          <a:p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расходов в разрезе национальных проектов  </a:t>
            </a:r>
            <a:b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за 202</a:t>
            </a:r>
            <a:r>
              <a:rPr lang="en-US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cap="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год </a:t>
            </a:r>
            <a:endParaRPr lang="ru-RU" sz="2000" cap="all" dirty="0">
              <a:solidFill>
                <a:schemeClr val="accent1">
                  <a:lumMod val="5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79512" y="1556792"/>
          <a:ext cx="8784976" cy="2576438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752528"/>
                <a:gridCol w="1224136"/>
                <a:gridCol w="1224136"/>
                <a:gridCol w="1584176"/>
              </a:tblGrid>
              <a:tr h="56225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Наименование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План </a:t>
                      </a:r>
                    </a:p>
                    <a:p>
                      <a:pPr marL="0" algn="ctr" rtl="0" eaLnBrk="1" latinLnBrk="0" hangingPunct="1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(тыс.руб.)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Факт </a:t>
                      </a:r>
                    </a:p>
                    <a:p>
                      <a:pPr marL="0" algn="ctr" rtl="0" eaLnBrk="1" latinLnBrk="0" hangingPunct="1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(тыс.руб.)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Процент </a:t>
                      </a:r>
                    </a:p>
                    <a:p>
                      <a:pPr marL="0" algn="ctr" rtl="0" eaLnBrk="1" latinLnBrk="0" hangingPunct="1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исполнения (%)</a:t>
                      </a:r>
                    </a:p>
                  </a:txBody>
                  <a:tcPr/>
                </a:tc>
              </a:tr>
              <a:tr h="503545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entury" pitchFamily="18" charset="0"/>
                        </a:rPr>
                        <a:t>Всего по национальным проектам</a:t>
                      </a:r>
                      <a:endParaRPr lang="ru-RU" sz="1300" dirty="0">
                        <a:latin typeface="Century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>
                          <a:latin typeface="Century" pitchFamily="18" charset="0"/>
                        </a:rPr>
                        <a:t>64</a:t>
                      </a:r>
                      <a:r>
                        <a:rPr lang="en-US" sz="1300" baseline="0" dirty="0" smtClean="0">
                          <a:latin typeface="Century" pitchFamily="18" charset="0"/>
                        </a:rPr>
                        <a:t> </a:t>
                      </a:r>
                      <a:r>
                        <a:rPr lang="en-US" sz="1300" baseline="0" dirty="0" smtClean="0">
                          <a:latin typeface="Century" pitchFamily="18" charset="0"/>
                        </a:rPr>
                        <a:t>018</a:t>
                      </a:r>
                      <a:r>
                        <a:rPr lang="ru-RU" sz="1300" baseline="0" dirty="0" smtClean="0">
                          <a:latin typeface="Century" pitchFamily="18" charset="0"/>
                        </a:rPr>
                        <a:t>,</a:t>
                      </a:r>
                      <a:r>
                        <a:rPr lang="en-US" sz="1300" baseline="0" dirty="0" smtClean="0">
                          <a:latin typeface="Century" pitchFamily="18" charset="0"/>
                        </a:rPr>
                        <a:t>95</a:t>
                      </a:r>
                      <a:endParaRPr lang="ru-RU" sz="1300" dirty="0">
                        <a:latin typeface="Century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>
                          <a:latin typeface="Century" pitchFamily="18" charset="0"/>
                        </a:rPr>
                        <a:t>57</a:t>
                      </a:r>
                      <a:r>
                        <a:rPr lang="en-US" sz="1300" baseline="0" dirty="0" smtClean="0">
                          <a:latin typeface="Century" pitchFamily="18" charset="0"/>
                        </a:rPr>
                        <a:t> </a:t>
                      </a:r>
                      <a:r>
                        <a:rPr lang="en-US" sz="1300" baseline="0" dirty="0" smtClean="0">
                          <a:latin typeface="Century" pitchFamily="18" charset="0"/>
                        </a:rPr>
                        <a:t>548</a:t>
                      </a:r>
                      <a:r>
                        <a:rPr lang="ru-RU" sz="1300" baseline="0" dirty="0" smtClean="0">
                          <a:latin typeface="Century" pitchFamily="18" charset="0"/>
                        </a:rPr>
                        <a:t>,</a:t>
                      </a:r>
                      <a:r>
                        <a:rPr lang="en-US" sz="1300" baseline="0" dirty="0" smtClean="0">
                          <a:latin typeface="Century" pitchFamily="18" charset="0"/>
                        </a:rPr>
                        <a:t>0</a:t>
                      </a:r>
                      <a:endParaRPr lang="ru-RU" sz="1300" dirty="0">
                        <a:latin typeface="Century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>
                          <a:latin typeface="Century" pitchFamily="18" charset="0"/>
                        </a:rPr>
                        <a:t>89</a:t>
                      </a:r>
                      <a:r>
                        <a:rPr lang="ru-RU" sz="1300" dirty="0" smtClean="0">
                          <a:latin typeface="Century" pitchFamily="18" charset="0"/>
                        </a:rPr>
                        <a:t>,</a:t>
                      </a:r>
                      <a:r>
                        <a:rPr lang="en-US" sz="1300" dirty="0" smtClean="0">
                          <a:latin typeface="Century" pitchFamily="18" charset="0"/>
                        </a:rPr>
                        <a:t>89</a:t>
                      </a:r>
                      <a:endParaRPr lang="ru-RU" sz="1300" dirty="0">
                        <a:latin typeface="Century" pitchFamily="18" charset="0"/>
                      </a:endParaRPr>
                    </a:p>
                  </a:txBody>
                  <a:tcPr anchor="ctr"/>
                </a:tc>
              </a:tr>
              <a:tr h="503545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entury" pitchFamily="18" charset="0"/>
                        </a:rPr>
                        <a:t>Реализация мероприятий национального</a:t>
                      </a:r>
                      <a:r>
                        <a:rPr lang="ru-RU" sz="1300" baseline="0" dirty="0" smtClean="0">
                          <a:latin typeface="Century" pitchFamily="18" charset="0"/>
                        </a:rPr>
                        <a:t> проекта «Образование»</a:t>
                      </a:r>
                      <a:endParaRPr lang="ru-RU" sz="1300" dirty="0">
                        <a:latin typeface="Century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949,05</a:t>
                      </a:r>
                      <a:endParaRPr kumimoji="0" lang="ru-RU" sz="1300" kern="1200" dirty="0">
                        <a:solidFill>
                          <a:schemeClr val="tx1"/>
                        </a:solidFill>
                        <a:latin typeface="Century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949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06</a:t>
                      </a:r>
                      <a:endParaRPr kumimoji="0" lang="ru-RU" sz="1300" kern="1200" dirty="0" smtClean="0">
                        <a:solidFill>
                          <a:schemeClr val="tx1"/>
                        </a:solidFill>
                        <a:latin typeface="Century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100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0</a:t>
                      </a:r>
                      <a:endParaRPr kumimoji="0" lang="ru-RU" sz="1300" kern="1200" dirty="0" smtClean="0">
                        <a:solidFill>
                          <a:schemeClr val="tx1"/>
                        </a:solidFill>
                        <a:latin typeface="Century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03545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entury" pitchFamily="18" charset="0"/>
                        </a:rPr>
                        <a:t>Реализация мероприятий национального проекта</a:t>
                      </a:r>
                      <a:r>
                        <a:rPr lang="ru-RU" sz="1300" baseline="0" dirty="0" smtClean="0">
                          <a:latin typeface="Century" pitchFamily="18" charset="0"/>
                        </a:rPr>
                        <a:t> «Безопасные и качественные дороги»</a:t>
                      </a:r>
                      <a:endParaRPr lang="ru-RU" sz="1300" dirty="0">
                        <a:latin typeface="Century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26 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676,81</a:t>
                      </a:r>
                      <a:endParaRPr kumimoji="0" lang="ru-RU" sz="1300" kern="1200" dirty="0">
                        <a:solidFill>
                          <a:schemeClr val="tx1"/>
                        </a:solidFill>
                        <a:latin typeface="Century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26</a:t>
                      </a:r>
                      <a:r>
                        <a:rPr kumimoji="0" lang="en-US" sz="1300" kern="1200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675</a:t>
                      </a:r>
                      <a:r>
                        <a:rPr kumimoji="0" lang="ru-RU" sz="1300" kern="1200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1300" kern="1200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85</a:t>
                      </a:r>
                      <a:endParaRPr kumimoji="0" lang="ru-RU" sz="1300" kern="1200" dirty="0" smtClean="0">
                        <a:solidFill>
                          <a:schemeClr val="tx1"/>
                        </a:solidFill>
                        <a:latin typeface="Century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100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0</a:t>
                      </a:r>
                      <a:endParaRPr kumimoji="0" lang="ru-RU" sz="1300" kern="1200" dirty="0" smtClean="0">
                        <a:solidFill>
                          <a:schemeClr val="tx1"/>
                        </a:solidFill>
                        <a:latin typeface="Century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503545">
                <a:tc>
                  <a:txBody>
                    <a:bodyPr/>
                    <a:lstStyle/>
                    <a:p>
                      <a:r>
                        <a:rPr lang="ru-RU" sz="1300" dirty="0" smtClean="0">
                          <a:latin typeface="Century" pitchFamily="18" charset="0"/>
                        </a:rPr>
                        <a:t>Реализация мероприятий национального проекта</a:t>
                      </a:r>
                      <a:r>
                        <a:rPr lang="ru-RU" sz="1300" baseline="0" dirty="0" smtClean="0">
                          <a:latin typeface="Century" pitchFamily="18" charset="0"/>
                        </a:rPr>
                        <a:t> «Жилье и городская среда»</a:t>
                      </a:r>
                      <a:endParaRPr lang="ru-RU" sz="1300" dirty="0">
                        <a:latin typeface="Century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36</a:t>
                      </a:r>
                      <a:r>
                        <a:rPr kumimoji="0" lang="ru-RU" sz="1300" kern="1200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300" kern="1200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393,09</a:t>
                      </a:r>
                      <a:endParaRPr kumimoji="0" lang="ru-RU" sz="1300" kern="1200" dirty="0" smtClean="0">
                        <a:solidFill>
                          <a:schemeClr val="tx1"/>
                        </a:solidFill>
                        <a:latin typeface="Century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29</a:t>
                      </a:r>
                      <a:r>
                        <a:rPr kumimoji="0" lang="en-US" sz="1300" kern="1200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300" kern="1200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923</a:t>
                      </a:r>
                      <a:r>
                        <a:rPr kumimoji="0" lang="ru-RU" sz="1300" kern="1200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1300" kern="1200" baseline="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09</a:t>
                      </a:r>
                      <a:endParaRPr kumimoji="0" lang="ru-RU" sz="1300" kern="1200" dirty="0" smtClean="0">
                        <a:solidFill>
                          <a:schemeClr val="tx1"/>
                        </a:solidFill>
                        <a:latin typeface="Century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82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1300" kern="1200" dirty="0" smtClean="0">
                          <a:solidFill>
                            <a:schemeClr val="tx1"/>
                          </a:solidFill>
                          <a:latin typeface="Century" pitchFamily="18" charset="0"/>
                          <a:ea typeface="+mn-ea"/>
                          <a:cs typeface="+mn-cs"/>
                        </a:rPr>
                        <a:t>22</a:t>
                      </a:r>
                      <a:endParaRPr kumimoji="0" lang="ru-RU" sz="1300" kern="1200" dirty="0" smtClean="0">
                        <a:solidFill>
                          <a:schemeClr val="tx1"/>
                        </a:solidFill>
                        <a:latin typeface="Century" pitchFamily="18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slow">
    <p:fade thruBlk="1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3146</TotalTime>
  <Words>1072</Words>
  <Application>Microsoft Office PowerPoint</Application>
  <PresentationFormat>Экран (4:3)</PresentationFormat>
  <Paragraphs>281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Официальная</vt:lpstr>
      <vt:lpstr>ОТЧЕТ   об исполнении бюджета района  за 2023 год</vt:lpstr>
      <vt:lpstr>Основные показатели бюджета муниципального  района за 2023 год</vt:lpstr>
      <vt:lpstr>Структура поступления доходов  в бюджет муниципального района в 2023 году</vt:lpstr>
      <vt:lpstr>Динамика доходов бюджета района</vt:lpstr>
      <vt:lpstr>Структура безвозмездных поступлений  от других бюджетов бюджетной системы РФ в 2023 году</vt:lpstr>
      <vt:lpstr>Динамика безвозмездных поступлений от других бюджетов бюджетной системы РФ</vt:lpstr>
      <vt:lpstr>РАСХОДЫ БЮДЖЕТА</vt:lpstr>
      <vt:lpstr>Отраслевая структура расходов бюджета района  за 2023 год </vt:lpstr>
      <vt:lpstr>Исполнение расходов в разрезе национальных проектов   за 2023 год </vt:lpstr>
      <vt:lpstr>Расходы бюджета района по муниципальным программам Орловского района  и непрограммным направлениям деятельности(1)</vt:lpstr>
      <vt:lpstr>Слайд 11</vt:lpstr>
      <vt:lpstr> Расходы бюджета района по муниципальным программам Орловского района   и непрограммным направлениям деятельности (3) </vt:lpstr>
      <vt:lpstr>Слайд 13</vt:lpstr>
    </vt:vector>
  </TitlesOfParts>
  <Company>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поступления доходов в бюджет муниципального района в 2019 году</dc:title>
  <dc:creator>MX</dc:creator>
  <cp:lastModifiedBy>admin</cp:lastModifiedBy>
  <cp:revision>288</cp:revision>
  <dcterms:created xsi:type="dcterms:W3CDTF">2020-04-20T08:52:10Z</dcterms:created>
  <dcterms:modified xsi:type="dcterms:W3CDTF">2024-04-22T08:46:10Z</dcterms:modified>
</cp:coreProperties>
</file>